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220" r:id="rId2"/>
    <p:sldMasterId id="2147484232" r:id="rId3"/>
    <p:sldMasterId id="2147484644" r:id="rId4"/>
    <p:sldMasterId id="2147484659" r:id="rId5"/>
    <p:sldMasterId id="2147484674" r:id="rId6"/>
    <p:sldMasterId id="2147484690" r:id="rId7"/>
  </p:sldMasterIdLst>
  <p:notesMasterIdLst>
    <p:notesMasterId r:id="rId65"/>
  </p:notesMasterIdLst>
  <p:sldIdLst>
    <p:sldId id="256" r:id="rId8"/>
    <p:sldId id="473" r:id="rId9"/>
    <p:sldId id="408" r:id="rId10"/>
    <p:sldId id="474" r:id="rId11"/>
    <p:sldId id="409" r:id="rId12"/>
    <p:sldId id="471" r:id="rId13"/>
    <p:sldId id="472" r:id="rId14"/>
    <p:sldId id="464" r:id="rId15"/>
    <p:sldId id="465" r:id="rId16"/>
    <p:sldId id="466" r:id="rId17"/>
    <p:sldId id="258" r:id="rId18"/>
    <p:sldId id="427" r:id="rId19"/>
    <p:sldId id="390" r:id="rId20"/>
    <p:sldId id="428" r:id="rId21"/>
    <p:sldId id="391" r:id="rId22"/>
    <p:sldId id="392" r:id="rId23"/>
    <p:sldId id="429" r:id="rId24"/>
    <p:sldId id="340" r:id="rId25"/>
    <p:sldId id="435" r:id="rId26"/>
    <p:sldId id="350" r:id="rId27"/>
    <p:sldId id="393" r:id="rId28"/>
    <p:sldId id="436" r:id="rId29"/>
    <p:sldId id="475" r:id="rId30"/>
    <p:sldId id="476" r:id="rId31"/>
    <p:sldId id="477" r:id="rId32"/>
    <p:sldId id="480" r:id="rId33"/>
    <p:sldId id="478" r:id="rId34"/>
    <p:sldId id="479" r:id="rId35"/>
    <p:sldId id="412" r:id="rId36"/>
    <p:sldId id="387" r:id="rId37"/>
    <p:sldId id="468" r:id="rId38"/>
    <p:sldId id="402" r:id="rId39"/>
    <p:sldId id="388" r:id="rId40"/>
    <p:sldId id="319" r:id="rId41"/>
    <p:sldId id="447" r:id="rId42"/>
    <p:sldId id="448" r:id="rId43"/>
    <p:sldId id="379" r:id="rId44"/>
    <p:sldId id="467" r:id="rId45"/>
    <p:sldId id="406" r:id="rId46"/>
    <p:sldId id="404" r:id="rId47"/>
    <p:sldId id="452" r:id="rId48"/>
    <p:sldId id="394" r:id="rId49"/>
    <p:sldId id="395" r:id="rId50"/>
    <p:sldId id="396" r:id="rId51"/>
    <p:sldId id="397" r:id="rId52"/>
    <p:sldId id="398" r:id="rId53"/>
    <p:sldId id="399" r:id="rId54"/>
    <p:sldId id="400" r:id="rId55"/>
    <p:sldId id="417" r:id="rId56"/>
    <p:sldId id="469" r:id="rId57"/>
    <p:sldId id="470" r:id="rId58"/>
    <p:sldId id="430" r:id="rId59"/>
    <p:sldId id="431" r:id="rId60"/>
    <p:sldId id="432" r:id="rId61"/>
    <p:sldId id="433" r:id="rId62"/>
    <p:sldId id="434" r:id="rId63"/>
    <p:sldId id="481" r:id="rId6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varScale="1">
        <p:scale>
          <a:sx n="82" d="100"/>
          <a:sy n="82" d="100"/>
        </p:scale>
        <p:origin x="60"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90" d="100"/>
          <a:sy n="90" d="100"/>
        </p:scale>
        <p:origin x="948" y="-14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0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0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1EE555A8-4F28-4F54-88AF-605ACE342212}" type="slidenum">
              <a:rPr lang="en-US" altLang="en-US"/>
              <a:pPr/>
              <a:t>‹#›</a:t>
            </a:fld>
            <a:endParaRPr lang="en-US" altLang="en-US"/>
          </a:p>
        </p:txBody>
      </p:sp>
    </p:spTree>
    <p:extLst>
      <p:ext uri="{BB962C8B-B14F-4D97-AF65-F5344CB8AC3E}">
        <p14:creationId xmlns:p14="http://schemas.microsoft.com/office/powerpoint/2010/main" val="264270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om.edu/Reports/2012/How-Far-Have-We-Come-in-Reducing-Health-Disparitie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dc.gov/mmwr/preview/mmwrhtml/00000810.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7226/2354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EA866C2-0604-4EE6-9526-A11027D612AB}"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30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560A2A8A-6647-467F-993C-A2D933311978}"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Perspectives in Disease Prevention and Health Promotion </a:t>
            </a:r>
          </a:p>
          <a:p>
            <a:pPr eaLnBrk="1" hangingPunct="1"/>
            <a:r>
              <a:rPr lang="en-US" altLang="en-US" dirty="0">
                <a:latin typeface="Arial" panose="020B0604020202020204" pitchFamily="34" charset="0"/>
              </a:rPr>
              <a:t>Report of the Secretary's Task Force on Black and Minority Health </a:t>
            </a:r>
          </a:p>
          <a:p>
            <a:pPr eaLnBrk="1" hangingPunct="1"/>
            <a:r>
              <a:rPr lang="en-US" altLang="en-US" dirty="0">
                <a:latin typeface="Arial" panose="020B0604020202020204" pitchFamily="34" charset="0"/>
              </a:rPr>
              <a:t>MMWR February 28, 1986 / 35(8);109-12</a:t>
            </a:r>
          </a:p>
          <a:p>
            <a:pPr eaLnBrk="1" hangingPunct="1"/>
            <a:r>
              <a:rPr lang="en-US" altLang="en-US" dirty="0">
                <a:latin typeface="Arial" panose="020B0604020202020204" pitchFamily="34" charset="0"/>
              </a:rPr>
              <a:t>http://www.cdc.gov/mmwr/preview/mmwrhtml/00000688.htm</a:t>
            </a:r>
          </a:p>
          <a:p>
            <a:pPr eaLnBrk="1" hangingPunct="1"/>
            <a:r>
              <a:rPr lang="en-US" altLang="en-US" dirty="0">
                <a:latin typeface="Arial" panose="020B0604020202020204" pitchFamily="34" charset="0"/>
              </a:rPr>
              <a:t>The Task Force made eight main recommendations to the Secretary, each of which was followed by several specific suggestions:</a:t>
            </a:r>
          </a:p>
          <a:p>
            <a:pPr eaLnBrk="1" hangingPunct="1"/>
            <a:r>
              <a:rPr lang="en-US" altLang="en-US" dirty="0">
                <a:latin typeface="Arial" panose="020B0604020202020204" pitchFamily="34" charset="0"/>
              </a:rPr>
              <a:t>   1. Implement an outreach campaign, specifically designed for minority populations, to disseminate targeted health information, educational materials, and program strategies.</a:t>
            </a:r>
          </a:p>
          <a:p>
            <a:pPr eaLnBrk="1" hangingPunct="1"/>
            <a:r>
              <a:rPr lang="en-US" altLang="en-US" dirty="0">
                <a:latin typeface="Arial" panose="020B0604020202020204" pitchFamily="34" charset="0"/>
              </a:rPr>
              <a:t>   2. Increase patient education by developing materials and programs responsive to minority needs and by improving provider awareness of minority cultural and language needs.</a:t>
            </a:r>
          </a:p>
          <a:p>
            <a:pPr eaLnBrk="1" hangingPunct="1"/>
            <a:r>
              <a:rPr lang="en-US" altLang="en-US" dirty="0">
                <a:latin typeface="Arial" panose="020B0604020202020204" pitchFamily="34" charset="0"/>
              </a:rPr>
              <a:t>   3. Improve the access, delivery, and financing of health services to minority populations through increased efficiency and acceptability.</a:t>
            </a:r>
          </a:p>
          <a:p>
            <a:pPr eaLnBrk="1" hangingPunct="1"/>
            <a:r>
              <a:rPr lang="en-US" altLang="en-US" dirty="0">
                <a:latin typeface="Arial" panose="020B0604020202020204" pitchFamily="34" charset="0"/>
              </a:rPr>
              <a:t>   4. Develop strategies to improve the availability and accessibility of health professionals to minority communities through communication and coordination with nonfederal entities.</a:t>
            </a:r>
          </a:p>
          <a:p>
            <a:pPr eaLnBrk="1" hangingPunct="1"/>
            <a:r>
              <a:rPr lang="en-US" altLang="en-US" dirty="0">
                <a:latin typeface="Arial" panose="020B0604020202020204" pitchFamily="34" charset="0"/>
              </a:rPr>
              <a:t>   5. Promote and improve communication and coordination among federal agencies in administering existing programs for improving the health status and availability of health professionals to minorities.</a:t>
            </a:r>
          </a:p>
          <a:p>
            <a:pPr eaLnBrk="1" hangingPunct="1"/>
            <a:r>
              <a:rPr lang="en-US" altLang="en-US" dirty="0">
                <a:latin typeface="Arial" panose="020B0604020202020204" pitchFamily="34" charset="0"/>
              </a:rPr>
              <a:t>   6. Provide technical assistance and encourage efforts by local and community agencies to meet minority-health needs.</a:t>
            </a:r>
          </a:p>
          <a:p>
            <a:pPr eaLnBrk="1" hangingPunct="1"/>
            <a:r>
              <a:rPr lang="en-US" altLang="en-US" dirty="0">
                <a:latin typeface="Arial" panose="020B0604020202020204" pitchFamily="34" charset="0"/>
              </a:rPr>
              <a:t>   7. Improve the quality, availability, and use of health data pertaining to minority populations.</a:t>
            </a:r>
          </a:p>
          <a:p>
            <a:pPr eaLnBrk="1" hangingPunct="1"/>
            <a:r>
              <a:rPr lang="en-US" altLang="en-US" dirty="0">
                <a:latin typeface="Arial" panose="020B0604020202020204" pitchFamily="34" charset="0"/>
              </a:rPr>
              <a:t>   8. Adopt and support research to investigate factors affecting minority health, including risk-factor identification, education interventions, and prevention and treatment services.</a:t>
            </a:r>
          </a:p>
        </p:txBody>
      </p:sp>
    </p:spTree>
    <p:extLst>
      <p:ext uri="{BB962C8B-B14F-4D97-AF65-F5344CB8AC3E}">
        <p14:creationId xmlns:p14="http://schemas.microsoft.com/office/powerpoint/2010/main" val="56542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12</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a:latin typeface="Arial" panose="020B0604020202020204" pitchFamily="34" charset="0"/>
              </a:rPr>
              <a:t> An American Dilemma</a:t>
            </a:r>
            <a:r>
              <a:rPr lang="en-US" altLang="en-US">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261385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D9EFF981-BB5D-4DD6-95D6-CE8960BE8DB8}"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http://www.nih.gov/about/almanac/organization/NIMHD.htm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http://www.apha.org/advocacy/policy/policysearch/default.htm?id=246</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418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7F4A8F-A354-4963-9C6C-27C82EF50F36}"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latin typeface="Arial" panose="020B0604020202020204" pitchFamily="34" charset="0"/>
              </a:rPr>
              <a:t>Healthy People 2000</a:t>
            </a:r>
            <a:r>
              <a:rPr lang="en-US" altLang="en-US">
                <a:latin typeface="Arial" panose="020B0604020202020204" pitchFamily="34" charset="0"/>
              </a:rPr>
              <a:t> had specific objectives related to reducing health disparities (need to verify?). </a:t>
            </a:r>
            <a:r>
              <a:rPr lang="en-US" altLang="en-US" i="1">
                <a:latin typeface="Arial" panose="020B0604020202020204" pitchFamily="34" charset="0"/>
              </a:rPr>
              <a:t>Healthy People 2010</a:t>
            </a:r>
            <a:r>
              <a:rPr lang="en-US" altLang="en-US">
                <a:latin typeface="Arial" panose="020B0604020202020204" pitchFamily="34" charset="0"/>
              </a:rPr>
              <a:t> marked the first formal enunciation of the goal of eliminating health disparities.</a:t>
            </a:r>
          </a:p>
          <a:p>
            <a:pPr eaLnBrk="1" hangingPunct="1"/>
            <a:r>
              <a:rPr lang="en-US" altLang="en-US">
                <a:latin typeface="Arial" panose="020B0604020202020204" pitchFamily="34" charset="0"/>
              </a:rPr>
              <a:t>“Healthy People 2010 is designed to achieve two overarching goals: </a:t>
            </a:r>
          </a:p>
          <a:p>
            <a:pPr eaLnBrk="1" hangingPunct="1"/>
            <a:r>
              <a:rPr lang="en-US" altLang="en-US">
                <a:latin typeface="Arial" panose="020B0604020202020204" pitchFamily="34" charset="0"/>
              </a:rPr>
              <a:t>Goal 1: Increase Quality and Years of Healthy Life</a:t>
            </a:r>
          </a:p>
          <a:p>
            <a:pPr eaLnBrk="1" hangingPunct="1"/>
            <a:r>
              <a:rPr lang="en-US" altLang="en-US">
                <a:latin typeface="Arial" panose="020B0604020202020204" pitchFamily="34" charset="0"/>
              </a:rPr>
              <a:t>    The first goal of Healthy People 2010 is to help individuals of all ages increase life expectancy and improve their quality of life.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Goal 2: Eliminate Health Disparities</a:t>
            </a:r>
          </a:p>
          <a:p>
            <a:pPr eaLnBrk="1" hangingPunct="1"/>
            <a:r>
              <a:rPr lang="en-US" altLang="en-US">
                <a:latin typeface="Arial" panose="020B0604020202020204" pitchFamily="34" charset="0"/>
              </a:rPr>
              <a:t>    The second goal of Healthy People 2010 is to eliminate health disparities among different segments of the population.”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http://www.healthypeople.gov/2010/About/goals.htm</a:t>
            </a:r>
          </a:p>
        </p:txBody>
      </p:sp>
    </p:spTree>
    <p:extLst>
      <p:ext uri="{BB962C8B-B14F-4D97-AF65-F5344CB8AC3E}">
        <p14:creationId xmlns:p14="http://schemas.microsoft.com/office/powerpoint/2010/main" val="414006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C90661A-02DA-4DB7-98B1-55C0B37E6D37}"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http://iom.edu/~/media/Files/Report%20Files/2006/Examining-the-Health-Disparities-Research-Plan-of-the-National-Institutes-of-Health-Unfinished-Business/nihdisparities.pdf</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010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B1103FC2-29C9-491B-BC2F-231226B825EC}"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Conceptual issues concerning definition, measurement, and methodologies.</a:t>
            </a:r>
          </a:p>
          <a:p>
            <a:pPr eaLnBrk="1" hangingPunct="1"/>
            <a:r>
              <a:rPr lang="en-US" altLang="en-US">
                <a:latin typeface="Arial" panose="020B0604020202020204" pitchFamily="34" charset="0"/>
              </a:rPr>
              <a:t>http://www.nap.edu/download.php?record_id=11602#</a:t>
            </a:r>
          </a:p>
        </p:txBody>
      </p:sp>
    </p:spTree>
    <p:extLst>
      <p:ext uri="{BB962C8B-B14F-4D97-AF65-F5344CB8AC3E}">
        <p14:creationId xmlns:p14="http://schemas.microsoft.com/office/powerpoint/2010/main" val="205491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3D2DA3-2A35-4681-9B09-BC320B62696C}"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http://www.healthypeople.gov/2020/consortium/HP2020Framework.pdf</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Healthy People 2020 objectives have one mention of “disparities”:</a:t>
            </a:r>
          </a:p>
          <a:p>
            <a:pPr eaLnBrk="1" hangingPunct="1"/>
            <a:r>
              <a:rPr lang="en-US" altLang="en-US">
                <a:latin typeface="Arial" panose="020B0604020202020204" pitchFamily="34" charset="0"/>
              </a:rPr>
              <a:t>http://www.healthypeople.gov/2020/topicsobjectives2020/pdfs/HP2020objectives.pdf</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0656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1A855F3-5BFE-4408-B9B0-ACD8A60F4954}"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Healthy People 2010 Final Review [published in 2013]</a:t>
            </a:r>
          </a:p>
          <a:p>
            <a:pPr eaLnBrk="1" hangingPunct="1"/>
            <a:r>
              <a:rPr lang="en-US" altLang="en-US" dirty="0">
                <a:latin typeface="Arial" panose="020B0604020202020204" pitchFamily="34" charset="0"/>
              </a:rPr>
              <a:t>Executive Summary Page ES-26</a:t>
            </a:r>
          </a:p>
          <a:p>
            <a:pPr eaLnBrk="1" hangingPunct="1"/>
            <a:r>
              <a:rPr lang="en-US" altLang="en-US" dirty="0">
                <a:latin typeface="Arial" panose="020B0604020202020204" pitchFamily="34" charset="0"/>
              </a:rPr>
              <a:t>Figure ES-8. Changes in Health Disparities from the Baseline to the Most Recent Time Points by Population Characteristic</a:t>
            </a:r>
          </a:p>
          <a:p>
            <a:pPr eaLnBrk="1" hangingPunct="1"/>
            <a:r>
              <a:rPr lang="en-US" altLang="en-US" dirty="0">
                <a:latin typeface="Arial" panose="020B0604020202020204" pitchFamily="34" charset="0"/>
              </a:rPr>
              <a:t>NOTES: Changes in disparity from the baseline to the most recent time points are only shown when they could be assessed. Changes could not be assessed for 54, 82, 4, 3, 10, and 17 objectives by race/ethnicity, sex, education, income, geographic location, and disability status, respectively. “No change” includes: changes of less than 10 percentage points, regardless of statistical significance; and all changes that were not statistically significant, when estimates of variability were available. See Technical Appendix.</a:t>
            </a:r>
          </a:p>
          <a:p>
            <a:pPr eaLnBrk="1" hangingPunct="1"/>
            <a:r>
              <a:rPr lang="en-US" altLang="en-US" dirty="0">
                <a:latin typeface="Arial" panose="020B0604020202020204" pitchFamily="34" charset="0"/>
              </a:rPr>
              <a:t>* Number of objectives with changes in the summary index as a measure of disparity. Health disparities by income were not included for Focus Area 19 due to data limitations.</a:t>
            </a:r>
          </a:p>
          <a:p>
            <a:pPr eaLnBrk="1" hangingPunct="1"/>
            <a:r>
              <a:rPr lang="en-US" altLang="en-US" dirty="0">
                <a:latin typeface="Arial" panose="020B0604020202020204" pitchFamily="34" charset="0"/>
              </a:rPr>
              <a:t>http://www.cdc.gov/nchs/data/hpdata2010/hp2010_final_review_executive_summary.pdf</a:t>
            </a:r>
          </a:p>
          <a:p>
            <a:pPr eaLnBrk="1" hangingPunct="1"/>
            <a:r>
              <a:rPr lang="en-US" altLang="en-US" dirty="0">
                <a:latin typeface="Arial" panose="020B0604020202020204" pitchFamily="34" charset="0"/>
              </a:rPr>
              <a:t>See also Technical Appendix: http://www.cdc.gov/nchs/data/hpdata2010/hp2010_final_review_technical_appendix.pdf</a:t>
            </a:r>
          </a:p>
        </p:txBody>
      </p:sp>
    </p:spTree>
    <p:extLst>
      <p:ext uri="{BB962C8B-B14F-4D97-AF65-F5344CB8AC3E}">
        <p14:creationId xmlns:p14="http://schemas.microsoft.com/office/powerpoint/2010/main" val="394182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4A2B23D-C9DF-4E66-AA6E-D1B8E500984D}" type="slidenum">
              <a:rPr lang="en-US" altLang="en-US">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health disparities are complex, dynamic, and multidimensional in nature. Health and ultimately health disparities are shaped by the interaction of multiple factors, including: social, environmental, behavioral, and biological factors. These interacting factors are dynamic and vary in their impact depending upon when in the life course they occur, access to appropriate and timely health care, and the existence of effective policies and interventions.”</a:t>
            </a:r>
          </a:p>
          <a:p>
            <a:pPr eaLnBrk="1" hangingPunct="1"/>
            <a:r>
              <a:rPr lang="en-US" altLang="en-US">
                <a:latin typeface="Arial" panose="020B0604020202020204" pitchFamily="34" charset="0"/>
              </a:rPr>
              <a:t>“2009 report on the economic burden of health disparities in the U. S. commissioned by the Joint Center for Economic and Political Studies revealed that between 2003 and 2006, an estimated 30.6% of direct medical care expenditures for African Americans, Asian Americans, and Hispanics were excess costs due to health inequalities2 (LaVeist et al. 2009). The same study revealed that the combined costs of health inequalities and premature deaths from preventable diseases in the United States in that same time period rose to $1.24 trillion. African Americans, Hispanics, and Asians accounted for $229.4 billion in direct medical expenditures due to health disparities.”</a:t>
            </a:r>
          </a:p>
        </p:txBody>
      </p:sp>
    </p:spTree>
    <p:extLst>
      <p:ext uri="{BB962C8B-B14F-4D97-AF65-F5344CB8AC3E}">
        <p14:creationId xmlns:p14="http://schemas.microsoft.com/office/powerpoint/2010/main" val="187009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4FB727-E21B-4BE5-9896-2AD8F30517AD}"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9/12/2012 summary of the April 8, 2010 Institute of Medicine workshop identified a number of themes that recurred throughout the workshop. </a:t>
            </a:r>
            <a:r>
              <a:rPr lang="en-US" altLang="en-US">
                <a:latin typeface="Arial" panose="020B0604020202020204" pitchFamily="34" charset="0"/>
                <a:hlinkClick r:id="rId3"/>
              </a:rPr>
              <a:t>http://www.iom.edu/Reports/2012/How-Far-Have-We-Come-in-Reducing-Health-Disparities.aspx</a:t>
            </a: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3232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A300-1492-4A2E-A82B-DACE9459D859}"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171667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81648C7-04C6-432A-B95E-E3A6A7F3681F}"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Source: Chapter 6: What Do We Still Need to Learn About Reducing Health Disparities?</a:t>
            </a:r>
          </a:p>
          <a:p>
            <a:pPr eaLnBrk="1" hangingPunct="1"/>
            <a:r>
              <a:rPr lang="en-US" altLang="en-US">
                <a:latin typeface="Arial" panose="020B0604020202020204" pitchFamily="34" charset="0"/>
              </a:rPr>
              <a:t>http://www.nap.edu/download.php?record_id=13383#</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8258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Life is too complex for central planning.</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89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Times New Roman" panose="02020603050405020304" pitchFamily="18" charset="0"/>
              </a:defRPr>
            </a:lvl1pPr>
            <a:lvl2pPr marL="742950" indent="-285750" defTabSz="938213" eaLnBrk="0" hangingPunct="0">
              <a:spcBef>
                <a:spcPct val="30000"/>
              </a:spcBef>
              <a:defRPr sz="1200">
                <a:solidFill>
                  <a:schemeClr val="tx1"/>
                </a:solidFill>
                <a:latin typeface="Times New Roman" panose="02020603050405020304" pitchFamily="18" charset="0"/>
              </a:defRPr>
            </a:lvl2pPr>
            <a:lvl3pPr marL="1143000" indent="-228600" defTabSz="938213" eaLnBrk="0" hangingPunct="0">
              <a:spcBef>
                <a:spcPct val="30000"/>
              </a:spcBef>
              <a:defRPr sz="1200">
                <a:solidFill>
                  <a:schemeClr val="tx1"/>
                </a:solidFill>
                <a:latin typeface="Times New Roman" panose="02020603050405020304" pitchFamily="18" charset="0"/>
              </a:defRPr>
            </a:lvl3pPr>
            <a:lvl4pPr marL="1600200" indent="-228600" defTabSz="938213" eaLnBrk="0" hangingPunct="0">
              <a:spcBef>
                <a:spcPct val="30000"/>
              </a:spcBef>
              <a:defRPr sz="1200">
                <a:solidFill>
                  <a:schemeClr val="tx1"/>
                </a:solidFill>
                <a:latin typeface="Times New Roman" panose="02020603050405020304" pitchFamily="18" charset="0"/>
              </a:defRPr>
            </a:lvl4pPr>
            <a:lvl5pPr marL="2057400" indent="-228600" defTabSz="938213" eaLnBrk="0" hangingPunct="0">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D1B450D6-00DC-45F3-B8E1-C2CE1A3580D0}"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900113" y="4414838"/>
            <a:ext cx="5049837" cy="4183062"/>
          </a:xfrm>
          <a:solidFill>
            <a:srgbClr val="FFFFFF"/>
          </a:solidFill>
          <a:ln>
            <a:solidFill>
              <a:srgbClr val="000000"/>
            </a:solidFill>
          </a:ln>
        </p:spPr>
        <p:txBody>
          <a:bodyPr/>
          <a:lstStyle/>
          <a:p>
            <a:pPr eaLnBrk="1" hangingPunct="1"/>
            <a:r>
              <a:rPr lang="en-US" altLang="en-US"/>
              <a:t>Although many of us speak as if we know what disease is </a:t>
            </a:r>
            <a:r>
              <a:rPr lang="en-US" altLang="en-US">
                <a:cs typeface="Times New Roman" panose="02020603050405020304" pitchFamily="18" charset="0"/>
              </a:rPr>
              <a:t>– I do that all the time –</a:t>
            </a:r>
            <a:r>
              <a:rPr lang="en-US" altLang="en-US"/>
              <a:t> the term is notoriously difficult to define.  Consider the following definition: “a type of internal state which is either an impairment of normal functional ability–that is, a reduction of one or more functional abilities below typical efficiency–or a limitation on functional ability caused by environmental agents” (C. Boorse, What is disease? In: Humber M, Almeder RF, eds. Biomedical ethics reviews. Humana Press, Totowa NJ, 1997, 7-8 (quoted in Temple </a:t>
            </a:r>
            <a:r>
              <a:rPr lang="en-US" altLang="en-US" i="1"/>
              <a:t>et al</a:t>
            </a:r>
            <a:r>
              <a:rPr lang="en-US" altLang="en-US"/>
              <a:t>., 2001)</a:t>
            </a:r>
          </a:p>
          <a:p>
            <a:pPr eaLnBrk="1" hangingPunct="1">
              <a:spcBef>
                <a:spcPct val="80000"/>
              </a:spcBef>
            </a:pPr>
            <a:r>
              <a:rPr lang="en-US" altLang="en-US"/>
              <a:t>This definition refers to “normal” and “typical efficiency”, which begs the question how do we define “normal” and “typical”.</a:t>
            </a:r>
          </a:p>
          <a:p>
            <a:pPr eaLnBrk="1" hangingPunct="1">
              <a:spcBef>
                <a:spcPct val="80000"/>
              </a:spcBef>
            </a:pPr>
            <a:r>
              <a:rPr lang="en-US" altLang="en-US"/>
              <a:t>Conditions that rapidly lead to death rarely arouse debate about whether or not they qualify as “disease”.  But many non-fatal conditions are less easily classified.  Two current examples are attention deficit hyperactivity disorder (ADHD) and chronic fatigue syndrome.  Both of these syndromes (a syndrome is a collection of symptoms that often occur together) are regarded by many as resulting from a “disease”, yet  in the absence of regularly demonstrable biological dysfunction or abnormality how does one differentiate these syndromes from other variation in “normal” experience?</a:t>
            </a:r>
          </a:p>
          <a:p>
            <a:pPr eaLnBrk="1" hangingPunct="1"/>
            <a:endParaRPr lang="en-US" altLang="en-US"/>
          </a:p>
        </p:txBody>
      </p:sp>
    </p:spTree>
    <p:extLst>
      <p:ext uri="{BB962C8B-B14F-4D97-AF65-F5344CB8AC3E}">
        <p14:creationId xmlns:p14="http://schemas.microsoft.com/office/powerpoint/2010/main" val="350365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C17D14-719E-4F8F-9EB1-2B42BCF1489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113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C17D14-719E-4F8F-9EB1-2B42BCF1489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4310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12A05E20-BDCA-4058-99D0-FBA1E864E91B}"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Also effects of segregation, psychological impact from hate crimes</a:t>
            </a:r>
          </a:p>
        </p:txBody>
      </p:sp>
    </p:spTree>
    <p:extLst>
      <p:ext uri="{BB962C8B-B14F-4D97-AF65-F5344CB8AC3E}">
        <p14:creationId xmlns:p14="http://schemas.microsoft.com/office/powerpoint/2010/main" val="394408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A2B23D-C9DF-4E66-AA6E-D1B8E500984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1145803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A2B23D-C9DF-4E66-AA6E-D1B8E500984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31149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Life is too complex for central planning.</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621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75A2902-20B6-4F8D-8283-AC77862E955D}"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h</a:t>
            </a:r>
          </a:p>
        </p:txBody>
      </p:sp>
    </p:spTree>
    <p:extLst>
      <p:ext uri="{BB962C8B-B14F-4D97-AF65-F5344CB8AC3E}">
        <p14:creationId xmlns:p14="http://schemas.microsoft.com/office/powerpoint/2010/main" val="398738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A300-1492-4A2E-A82B-DACE9459D859}"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3564894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D1EDC7A-95E1-4E73-8CB6-506D83FE6449}" type="slidenum">
              <a:rPr lang="en-US" altLang="en-US">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“Maternal care influences hypothalamic-pituitary-adrenal (HPA) function in the rat through epigenetic programming of glucocorticoid receptor expression. In humans, childhood abuse alters HPA stress responses and increases the risk of suicide. We examined epigenetic differences in a neuron-specific glucocorticoid receptor (NR3C1) promoter between postmortem hippocampus obtained from suicide victims with a history of childhood abuse and those from either suicide victims with no childhood abuse or controls. We found decreased levels of glucocorticoid receptor mRNA, as well as mRNA transcripts bearing the glucocorticoid receptor 1F splice variant and increased cytosine methylation of an NR3C1 promoter. Patch-methylated NR3C1 promoter constructs that mimicked the methylation state in samples from abused suicide victims showed decreased NGFI-A transcription factor binding and NGFI-A-inducible gene transcription. These findings translate previous results from rat to humans and suggest a common effect of parental care on the epigenetic regulation of hippocampal glucocorticoid receptor expression.” (abstract)</a:t>
            </a:r>
          </a:p>
          <a:p>
            <a:pPr eaLnBrk="1" hangingPunct="1">
              <a:spcBef>
                <a:spcPct val="80000"/>
              </a:spcBef>
            </a:pPr>
            <a:r>
              <a:rPr lang="en-US" altLang="en-US">
                <a:latin typeface="Arial" panose="020B0604020202020204" pitchFamily="34" charset="0"/>
              </a:rPr>
              <a:t>(McGowan PO et al., Epigenetic Regulation Brain Child Abuse, </a:t>
            </a:r>
            <a:r>
              <a:rPr lang="en-US" altLang="en-US" i="1">
                <a:latin typeface="Arial" panose="020B0604020202020204" pitchFamily="34" charset="0"/>
              </a:rPr>
              <a:t>Nature Neuroscience</a:t>
            </a:r>
            <a:r>
              <a:rPr lang="en-US" altLang="en-US">
                <a:latin typeface="Arial" panose="020B0604020202020204" pitchFamily="34" charset="0"/>
              </a:rPr>
              <a:t>, March 2009;12(3):241-3)</a:t>
            </a:r>
          </a:p>
        </p:txBody>
      </p:sp>
    </p:spTree>
    <p:extLst>
      <p:ext uri="{BB962C8B-B14F-4D97-AF65-F5344CB8AC3E}">
        <p14:creationId xmlns:p14="http://schemas.microsoft.com/office/powerpoint/2010/main" val="3087991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603C16A-9A91-4F2E-9F72-FC8F5540186A}"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a:latin typeface="Arial" panose="020B0604020202020204" pitchFamily="34" charset="0"/>
              </a:rPr>
              <a:t>Men with one sexual partner have lower testosterone levels than those with multiple or no partners.</a:t>
            </a:r>
          </a:p>
          <a:p>
            <a:pPr eaLnBrk="1" hangingPunct="1">
              <a:spcBef>
                <a:spcPct val="80000"/>
              </a:spcBef>
            </a:pPr>
            <a:r>
              <a:rPr lang="en-US" altLang="en-US">
                <a:latin typeface="Arial" panose="020B0604020202020204" pitchFamily="34" charset="0"/>
              </a:rPr>
              <a:t>http://www.sciencemag.org/content/324/5931/1145.citation</a:t>
            </a:r>
          </a:p>
          <a:p>
            <a:pPr eaLnBrk="1" hangingPunct="1">
              <a:spcBef>
                <a:spcPct val="80000"/>
              </a:spcBef>
            </a:pPr>
            <a:endParaRPr lang="en-US" altLang="en-US">
              <a:latin typeface="Arial" panose="020B0604020202020204" pitchFamily="34" charset="0"/>
            </a:endParaRPr>
          </a:p>
        </p:txBody>
      </p:sp>
    </p:spTree>
    <p:extLst>
      <p:ext uri="{BB962C8B-B14F-4D97-AF65-F5344CB8AC3E}">
        <p14:creationId xmlns:p14="http://schemas.microsoft.com/office/powerpoint/2010/main" val="54075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2B53997-26C1-4BB4-BB8F-15D3AB924BB2}"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en-US" altLang="en-US">
                <a:latin typeface="Arial" panose="020B0604020202020204" pitchFamily="34" charset="0"/>
              </a:rPr>
              <a:t>Chronic stress can change the structure of the brain to bias decision making toward habitual behavior.  </a:t>
            </a:r>
          </a:p>
          <a:p>
            <a:pPr eaLnBrk="1" hangingPunct="1">
              <a:spcBef>
                <a:spcPct val="40000"/>
              </a:spcBef>
            </a:pPr>
            <a:r>
              <a:rPr lang="en-US" altLang="en-US">
                <a:latin typeface="Arial" panose="020B0604020202020204" pitchFamily="34" charset="0"/>
              </a:rPr>
              <a:t>Habitual actions require less mental effort than actions selected to achieve an outcome but must be inhibited if the situation changes.</a:t>
            </a:r>
          </a:p>
          <a:p>
            <a:pPr eaLnBrk="1" hangingPunct="1">
              <a:spcBef>
                <a:spcPct val="80000"/>
              </a:spcBef>
            </a:pPr>
            <a:r>
              <a:rPr lang="en-US" altLang="en-US">
                <a:latin typeface="Arial" panose="020B0604020202020204" pitchFamily="34" charset="0"/>
              </a:rPr>
              <a:t>Rats subjected to chronic stress became less sensitive to changes in outcomes.</a:t>
            </a:r>
          </a:p>
          <a:p>
            <a:pPr eaLnBrk="1" hangingPunct="1">
              <a:spcBef>
                <a:spcPct val="80000"/>
              </a:spcBef>
            </a:pPr>
            <a:r>
              <a:rPr lang="en-US" altLang="en-US">
                <a:latin typeface="Arial" panose="020B0604020202020204" pitchFamily="34" charset="0"/>
              </a:rPr>
              <a:t>Chronic stress caused structural changes in the brain that may bias toward habit.</a:t>
            </a:r>
          </a:p>
          <a:p>
            <a:pPr eaLnBrk="1" hangingPunct="1">
              <a:spcBef>
                <a:spcPct val="80000"/>
              </a:spcBef>
            </a:pPr>
            <a:r>
              <a:rPr lang="en-US" altLang="en-US">
                <a:latin typeface="Arial" panose="020B0604020202020204" pitchFamily="34" charset="0"/>
              </a:rPr>
              <a:t>“The present results show a divergent structural reorganization of corticostriatal circuits after chronic stress, with atrophy of the associative corticostriatal circuits and hypertrophy of the circuits coursing through the sensorimotor straitum.  This frontostriatal reorganization is accompanied by a shift toward habitual strategies, affecting the ability of stressed animals to perform actions based on their consequences. . . . Our results, using a natural model, indicate that the relative advantage of the sensorimotor network after chronic stress biases behavioral strategies toward habit and offer further insight into how chronic stress can lead to dysfunctional decision-making.” (Eduardo Dias-Ferreira </a:t>
            </a:r>
            <a:r>
              <a:rPr lang="en-US" altLang="en-US" i="1">
                <a:latin typeface="Arial" panose="020B0604020202020204" pitchFamily="34" charset="0"/>
              </a:rPr>
              <a:t>et al</a:t>
            </a:r>
            <a:r>
              <a:rPr lang="en-US" altLang="en-US">
                <a:latin typeface="Arial" panose="020B0604020202020204" pitchFamily="34" charset="0"/>
              </a:rPr>
              <a:t>., Chronic stress causes frontostriatal reorganization and affects decision-making. </a:t>
            </a:r>
            <a:r>
              <a:rPr lang="en-US" altLang="en-US" i="1">
                <a:latin typeface="Arial" panose="020B0604020202020204" pitchFamily="34" charset="0"/>
              </a:rPr>
              <a:t>Science</a:t>
            </a:r>
            <a:r>
              <a:rPr lang="en-US" altLang="en-US">
                <a:latin typeface="Arial" panose="020B0604020202020204" pitchFamily="34" charset="0"/>
              </a:rPr>
              <a:t> 31 July 2009;325:p621-625:625, http://www.sciencemag.org/content/325/5940/621.abstract)</a:t>
            </a:r>
          </a:p>
        </p:txBody>
      </p:sp>
    </p:spTree>
    <p:extLst>
      <p:ext uri="{BB962C8B-B14F-4D97-AF65-F5344CB8AC3E}">
        <p14:creationId xmlns:p14="http://schemas.microsoft.com/office/powerpoint/2010/main" val="19728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4643AC5-CD29-4460-9B1B-4F07A213245C}"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08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926911-7331-4A42-B5C6-75820BD334D7}" type="slidenum">
              <a:rPr lang="en-US" altLang="en-US">
                <a:solidFill>
                  <a:srgbClr val="000000"/>
                </a:solidFill>
                <a:latin typeface="Arial" panose="020B0604020202020204" pitchFamily="34" charset="0"/>
              </a:rPr>
              <a:pPr/>
              <a:t>35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7141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https://theuncarvedblog.com/2016/01/30/the-first-transcendental-meditation-elective-course-offered-at-a-major-us-medical-school/</a:t>
            </a:r>
          </a:p>
          <a:p>
            <a:endParaRPr lang="en-US" altLang="en-US" dirty="0">
              <a:latin typeface="Arial" panose="020B0604020202020204" pitchFamily="34" charset="0"/>
            </a:endParaRPr>
          </a:p>
          <a:p>
            <a:r>
              <a:rPr lang="en-US" altLang="en-US" dirty="0">
                <a:latin typeface="Arial" panose="020B0604020202020204" pitchFamily="34" charset="0"/>
              </a:rPr>
              <a:t>https://blog.osmosis.org/2014/11/26/leaders-in-medical-education-dr-linda-brubaker-dean-of-stritch-school-of-medicine-at-loyola-university-chicago/</a:t>
            </a:r>
          </a:p>
          <a:p>
            <a:endParaRPr lang="en-US" altLang="en-US" dirty="0">
              <a:latin typeface="Arial" panose="020B0604020202020204" pitchFamily="34" charset="0"/>
            </a:endParaRPr>
          </a:p>
          <a:p>
            <a:r>
              <a:rPr lang="en-US" altLang="en-US" dirty="0">
                <a:latin typeface="Arial" panose="020B0604020202020204" pitchFamily="34" charset="0"/>
              </a:rPr>
              <a:t>More links at https://sakai.unc.edu/access/content/user/vschoenb/Public%20Library/Transcendental%20Meditation%20and%20the%20David%20Lynch%20Foundation/TM%20in%20education/Higher%20education/Stritch%20School%20of%20Medicine/</a:t>
            </a:r>
          </a:p>
          <a:p>
            <a:endParaRPr lang="en-US" altLang="en-US" dirty="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37</a:t>
            </a:fld>
            <a:endParaRPr lang="en-US" altLang="en-US">
              <a:latin typeface="Arial" panose="020B0604020202020204" pitchFamily="34" charset="0"/>
            </a:endParaRPr>
          </a:p>
        </p:txBody>
      </p:sp>
    </p:spTree>
    <p:extLst>
      <p:ext uri="{BB962C8B-B14F-4D97-AF65-F5344CB8AC3E}">
        <p14:creationId xmlns:p14="http://schemas.microsoft.com/office/powerpoint/2010/main" val="3246010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306855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248BDD5-5F17-46BE-B434-D5BE8A932093}"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Propositions on the human nervous system</a:t>
            </a:r>
            <a:endParaRPr lang="en-US" altLang="en-US">
              <a:latin typeface="Arial" panose="020B0604020202020204" pitchFamily="34" charset="0"/>
            </a:endParaRPr>
          </a:p>
          <a:p>
            <a:r>
              <a:rPr lang="en-US" altLang="en-US">
                <a:latin typeface="Arial" panose="020B0604020202020204" pitchFamily="34" charset="0"/>
              </a:rPr>
              <a:t>1. Living systems are made up of fundamental building blocks (e.g., molecules, atoms, protons, electrons, quarks, etc.) These fundamental elements interact according to fundamental laws. From these building blocks arise creations of great diversity and complexity, which eventually disintegrate back into fundamental elements.</a:t>
            </a:r>
          </a:p>
        </p:txBody>
      </p:sp>
    </p:spTree>
    <p:extLst>
      <p:ext uri="{BB962C8B-B14F-4D97-AF65-F5344CB8AC3E}">
        <p14:creationId xmlns:p14="http://schemas.microsoft.com/office/powerpoint/2010/main" val="59683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FF8019B-078C-40BF-A42B-42282BB9893B}"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 As described by evolutionary theory, living systems replicate, diversify, compete, cooperate, invade one another, incorporate one another, combine, and evolve into systems of increasing complexity. What exists on any given day is rooted in this long past history. Humans are the product of billions of years of evolution, though only a couple of hundred thousand years for our current species.</a:t>
            </a:r>
          </a:p>
        </p:txBody>
      </p:sp>
    </p:spTree>
    <p:extLst>
      <p:ext uri="{BB962C8B-B14F-4D97-AF65-F5344CB8AC3E}">
        <p14:creationId xmlns:p14="http://schemas.microsoft.com/office/powerpoint/2010/main" val="3745156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647F06A-3F3B-4BA6-8D82-4C88C1F72D0A}"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3. One key feature of modern humans is a nervous system that can produce the experience of consciousness, including imagination, rational thinking, deductive logic, extrapolation, anticipation, prediction, conscious memory, and other mental functions. Connections between the nervous system and cognition are being investigated, and scientific description of the nature of mental processes, including some of their limitations, is expanding.</a:t>
            </a:r>
          </a:p>
        </p:txBody>
      </p:sp>
    </p:spTree>
    <p:extLst>
      <p:ext uri="{BB962C8B-B14F-4D97-AF65-F5344CB8AC3E}">
        <p14:creationId xmlns:p14="http://schemas.microsoft.com/office/powerpoint/2010/main" val="8008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9A56D7D-6D72-4BDE-BBC0-49A8342BE89E}"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72705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20AAC2F-8232-4545-8CB0-4C365EC198E6}"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4. The macroscopic functioning of the human nervous system reflects the combined results of actions by billions of neurons and other types of brain cells, as well as of endocrine and other chemico-physical influences, both internal and environmental. The functioning of these innumerable living agents, individually and collectively, is the basis of all thoughts and behavior, although our perception is often of a conscious ego making choices and decisions. Of course, "is the basis of" does not necessarily man completely determined by, and there are also "random" disturbances.</a:t>
            </a:r>
          </a:p>
        </p:txBody>
      </p:sp>
    </p:spTree>
    <p:extLst>
      <p:ext uri="{BB962C8B-B14F-4D97-AF65-F5344CB8AC3E}">
        <p14:creationId xmlns:p14="http://schemas.microsoft.com/office/powerpoint/2010/main" val="1256707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B4E964F-EEA7-4156-B80D-18879EA23D8A}"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5. Research on cognition and the brain is shedding light on some of these processes and their implications, and on ways to influence them. On the macro level, much of what all of us do every waking hour, including both the mundane and the profound, is influenced by what others say and do, including what we think they will or would say and do. Conversely, much of what we say and do has the objective of influencing mental processes of others, whether that be through courtesy, attraction, explanation, persuasion, negotiation, distraction, deception, threat, coercion, and a panoply of other ways, both deliberate and involuntary, even unconscious. Much, perhaps most or all of these actions have the objective of obtaining access to resources (broadly defined) and advancing our interests in all manner of ways.</a:t>
            </a:r>
          </a:p>
        </p:txBody>
      </p:sp>
    </p:spTree>
    <p:extLst>
      <p:ext uri="{BB962C8B-B14F-4D97-AF65-F5344CB8AC3E}">
        <p14:creationId xmlns:p14="http://schemas.microsoft.com/office/powerpoint/2010/main" val="4265919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EA815CC-4964-43D9-8479-0EE75BDD786B}"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6. Collaborations, organizations, governments, strategic plans, policies, legislation, enforcement actions, and essentially everything we think and do reflects these and other myriad, typically competing influences. Even when we vote for "hope and change", the same underlying processes determine the outcome. Thus, the best prospect for improving the outcome is through wholistic improvement in the functioning of human nervous systems so that thoughts and actions reflect more accurate, efficient, coherent and integrated brain functioning. Indeed, there is no other way to accomplish outcomes that are better for everyone. If an outcome is not better for everyone and seen to be better, then there will be opposition, which at some point will interfere with the accomplishment.</a:t>
            </a:r>
          </a:p>
        </p:txBody>
      </p:sp>
    </p:spTree>
    <p:extLst>
      <p:ext uri="{BB962C8B-B14F-4D97-AF65-F5344CB8AC3E}">
        <p14:creationId xmlns:p14="http://schemas.microsoft.com/office/powerpoint/2010/main" val="367790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CF8EBE1F-724F-434E-9806-087B4A7E9782}"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7. To achieve their missions, epidemiology and other public health sciences should help to increase understanding of the functioning of the nervous system, what influences it, what the consequences are, and how to improve that functioning. There are almost certainly environmental influences of innumerable types (e.g., nutrition, physical and chemical exposures, social experiences, media, …). I personally feel that one particularly promising technology for improving the wholistic functioning of the nervous system is the Transcendental Meditation technique. There are many kinds of meditation and other self-improvement techniques, but to the extent that they do influence functioning, it is important that there be a deep understanding of them and an opportunity to observe long-term effects in all areas of functioning. There is a great deal of published research, that would be the subject for another talk, but there are also very impressive demonstrations and testimonials that are more quickly presented.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074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52AAAA4-611C-4918-A19A-25AB0EA2EF3C}"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95953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http://www.telegraph.co.uk/news/worldnews/northamerica/usa/7929657/The-dinner-that-cost-Bill-Gates-Warren-Buffett-and-other-celebrities-billions.html</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282280-5746-4B6A-973F-0B909A59EF19}"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7842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618795F-76F5-41CC-AE4F-68766F35E4E0}" type="slidenum">
              <a:rPr lang="en-US" altLang="en-US">
                <a:solidFill>
                  <a:srgbClr val="000000"/>
                </a:solidFill>
                <a:latin typeface="Arial" panose="020B0604020202020204" pitchFamily="34" charset="0"/>
              </a:rPr>
              <a:pPr/>
              <a:t>52</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two health disparities, both known and well documented by the mid-1980s.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51065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59B077-4D24-4841-BA02-E1D7CEF5AEF3}" type="slidenum">
              <a:rPr lang="en-US" altLang="en-US">
                <a:solidFill>
                  <a:srgbClr val="000000"/>
                </a:solidFill>
                <a:latin typeface="Arial" panose="020B0604020202020204" pitchFamily="34" charset="0"/>
              </a:rPr>
              <a:pPr/>
              <a:t>53</a:t>
            </a:fld>
            <a:endParaRPr lang="en-US" altLang="en-US">
              <a:solidFill>
                <a:srgbClr val="000000"/>
              </a:solidFill>
              <a:latin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Full citation:</a:t>
            </a:r>
          </a:p>
          <a:p>
            <a:pPr>
              <a:defRPr/>
            </a:pPr>
            <a:r>
              <a:rPr lang="en-US" b="1" dirty="0"/>
              <a:t>Elimination of Measles and of Disparities in Measles Childhood Vaccine Coverage among Racial and Ethnic Minority Populations in the United States </a:t>
            </a:r>
          </a:p>
          <a:p>
            <a:pPr>
              <a:defRPr/>
            </a:pPr>
            <a:r>
              <a:rPr lang="en-US" dirty="0"/>
              <a:t>Sonja S. Hutchins, Ruth </a:t>
            </a:r>
            <a:r>
              <a:rPr lang="en-US" dirty="0" err="1"/>
              <a:t>Jiles</a:t>
            </a:r>
            <a:r>
              <a:rPr lang="en-US" dirty="0"/>
              <a:t>, and Roger Bernier</a:t>
            </a:r>
          </a:p>
          <a:p>
            <a:pPr marL="12941" indent="-12941" eaLnBrk="1" hangingPunct="1">
              <a:defRPr/>
            </a:pPr>
            <a:r>
              <a:rPr lang="en-US" i="1" dirty="0"/>
              <a:t>The Journal of Infectious Diseases</a:t>
            </a:r>
            <a:r>
              <a:rPr lang="en-US" dirty="0"/>
              <a:t> 2004 (May 1);189, Supplement 1. Progress toward Measles Elimination: Absence of Measles as an Endemic Disease in the United States (May 1, 2004), pp.S146-S152</a:t>
            </a:r>
          </a:p>
          <a:p>
            <a:pPr eaLnBrk="1" hangingPunct="1">
              <a:defRPr/>
            </a:pPr>
            <a:endParaRPr lang="en-US" dirty="0"/>
          </a:p>
        </p:txBody>
      </p:sp>
    </p:spTree>
    <p:extLst>
      <p:ext uri="{BB962C8B-B14F-4D97-AF65-F5344CB8AC3E}">
        <p14:creationId xmlns:p14="http://schemas.microsoft.com/office/powerpoint/2010/main" val="3967711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9590FC0-CC8F-4D72-821E-08C2AFE7870F}" type="slidenum">
              <a:rPr lang="en-US" altLang="en-US">
                <a:solidFill>
                  <a:srgbClr val="000000"/>
                </a:solidFill>
                <a:latin typeface="Arial" panose="020B0604020202020204" pitchFamily="34" charset="0"/>
              </a:rPr>
              <a:pPr/>
              <a:t>54</a:t>
            </a:fld>
            <a:endParaRPr lang="en-US" altLang="en-US">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Full citation:</a:t>
            </a:r>
          </a:p>
          <a:p>
            <a:pPr>
              <a:defRPr/>
            </a:pPr>
            <a:r>
              <a:rPr lang="en-US" b="1" dirty="0"/>
              <a:t>Elimination of Measles and of Disparities in Measles Childhood Vaccine Coverage among Racial and Ethnic Minority Populations in the United States </a:t>
            </a:r>
          </a:p>
          <a:p>
            <a:pPr>
              <a:defRPr/>
            </a:pPr>
            <a:r>
              <a:rPr lang="en-US" dirty="0"/>
              <a:t>Sonja S. Hutchins, Ruth </a:t>
            </a:r>
            <a:r>
              <a:rPr lang="en-US" dirty="0" err="1"/>
              <a:t>Jiles</a:t>
            </a:r>
            <a:r>
              <a:rPr lang="en-US" dirty="0"/>
              <a:t>, and Roger Bernier</a:t>
            </a:r>
          </a:p>
          <a:p>
            <a:pPr marL="12941" indent="-12941" eaLnBrk="1" hangingPunct="1">
              <a:defRPr/>
            </a:pPr>
            <a:r>
              <a:rPr lang="en-US" i="1" dirty="0"/>
              <a:t>The Journal of Infectious Diseases</a:t>
            </a:r>
            <a:r>
              <a:rPr lang="en-US" dirty="0"/>
              <a:t> 2004 (May 1);189, Supplement 1. Progress toward Measles Elimination: Absence of Measles as an Endemic Disease in the United States (May 1, 2004), pp.S146-S152</a:t>
            </a:r>
          </a:p>
          <a:p>
            <a:pPr eaLnBrk="1" hangingPunct="1">
              <a:defRPr/>
            </a:pPr>
            <a:endParaRPr lang="en-US" dirty="0"/>
          </a:p>
        </p:txBody>
      </p:sp>
    </p:spTree>
    <p:extLst>
      <p:ext uri="{BB962C8B-B14F-4D97-AF65-F5344CB8AC3E}">
        <p14:creationId xmlns:p14="http://schemas.microsoft.com/office/powerpoint/2010/main" val="2960996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096FDB7-F134-4646-BA1A-97D28A4B2A8A}" type="slidenum">
              <a:rPr lang="en-US" altLang="en-US">
                <a:solidFill>
                  <a:srgbClr val="000000"/>
                </a:solidFill>
                <a:latin typeface="Arial" panose="020B0604020202020204" pitchFamily="34" charset="0"/>
              </a:rPr>
              <a:pPr/>
              <a:t>55</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13"/>
              </a:spcAft>
            </a:pPr>
            <a:r>
              <a:rPr lang="en-US" altLang="en-US">
                <a:latin typeface="Arial" panose="020B0604020202020204" pitchFamily="34" charset="0"/>
              </a:rPr>
              <a:t>“No one of color is invited to participate in the American Public Health Association’s first session on AIDS in October. At the event, Craig Harris, who is black, gay and living with AIDS, storms the stage shouting, “I will be heard!” He takes the microphone away from San Francisco health commissioner Dr. Merv Silverman and explains the challenges of AIDS in communities of color.</a:t>
            </a:r>
          </a:p>
          <a:p>
            <a:r>
              <a:rPr lang="en-US" altLang="en-US">
                <a:latin typeface="Arial" panose="020B0604020202020204" pitchFamily="34" charset="0"/>
              </a:rPr>
              <a:t>“In response, Harris and other activists, including Paul Kawata, Gil Gerard, Suki Ports and Marie St. Cyr, form the National Minority AIDS Council in 1987. One of its spokespeople is singer Patti Labelle, who appears in its “Live Long, Sugar” campaign in 1989 along with four HIV-positive men and women of color.”</a:t>
            </a:r>
          </a:p>
          <a:p>
            <a:r>
              <a:rPr lang="en-US" altLang="en-US">
                <a:latin typeface="Arial" panose="020B0604020202020204" pitchFamily="34" charset="0"/>
              </a:rPr>
              <a:t>Source: http://www.pbs.org/wgbh/pages/frontline/social-issues/endgame-aids-in-black-america/timeline-30-years-of-aids-in-black-america/</a:t>
            </a:r>
          </a:p>
          <a:p>
            <a:pPr eaLnBrk="1" hangingPunct="1">
              <a:spcBef>
                <a:spcPts val="913"/>
              </a:spcBef>
            </a:pPr>
            <a:r>
              <a:rPr lang="en-US" altLang="en-US">
                <a:latin typeface="Arial" panose="020B0604020202020204" pitchFamily="34" charset="0"/>
              </a:rPr>
              <a:t>Black AIDS Institute, Feb 2012 report: www.blackaids.org/images/media/12_exit.pdf</a:t>
            </a:r>
          </a:p>
          <a:p>
            <a:pPr eaLnBrk="1" hangingPunct="1">
              <a:spcBef>
                <a:spcPts val="913"/>
              </a:spcBef>
            </a:pPr>
            <a:r>
              <a:rPr lang="en-US" altLang="en-US">
                <a:latin typeface="Arial" panose="020B0604020202020204" pitchFamily="34" charset="0"/>
              </a:rPr>
              <a:t>1986 MMWR: In an October </a:t>
            </a:r>
            <a:r>
              <a:rPr lang="en-US" altLang="en-US" i="1">
                <a:latin typeface="Arial" panose="020B0604020202020204" pitchFamily="34" charset="0"/>
              </a:rPr>
              <a:t>Morbidity and Mortality Weekly Report</a:t>
            </a:r>
            <a:r>
              <a:rPr lang="en-US" altLang="en-US">
                <a:latin typeface="Arial" panose="020B0604020202020204" pitchFamily="34" charset="0"/>
              </a:rPr>
              <a:t> (</a:t>
            </a:r>
            <a:r>
              <a:rPr lang="en-US" altLang="en-US" i="1">
                <a:latin typeface="Arial" panose="020B0604020202020204" pitchFamily="34" charset="0"/>
              </a:rPr>
              <a:t>MMWR</a:t>
            </a:r>
            <a:r>
              <a:rPr lang="en-US" altLang="en-US">
                <a:latin typeface="Arial" panose="020B0604020202020204" pitchFamily="34" charset="0"/>
              </a:rPr>
              <a:t>) the CDC reports that that the incidence rate for blacks and Hispanics is </a:t>
            </a:r>
            <a:r>
              <a:rPr lang="en-US" altLang="en-US">
                <a:latin typeface="Arial" panose="020B0604020202020204" pitchFamily="34" charset="0"/>
                <a:hlinkClick r:id="rId3"/>
              </a:rPr>
              <a:t>three times as high as that of whites</a:t>
            </a:r>
            <a:r>
              <a:rPr lang="en-US" altLang="en-US">
                <a:latin typeface="Arial" panose="020B0604020202020204" pitchFamily="34" charset="0"/>
              </a:rPr>
              <a:t>. Among the cases diagnosed between June 1981 and August 1986, 25 percent are in blacks, who make up 12 percent of the population at the time, and 14 percent are in Hispanics, who make up 6 percent of the population. Among children, the disparity is even higher: 58 percent of cases are in blacks, and 22 percent are in Hispanics.</a:t>
            </a:r>
          </a:p>
        </p:txBody>
      </p:sp>
    </p:spTree>
    <p:extLst>
      <p:ext uri="{BB962C8B-B14F-4D97-AF65-F5344CB8AC3E}">
        <p14:creationId xmlns:p14="http://schemas.microsoft.com/office/powerpoint/2010/main" val="74556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55A8-4F28-4F54-88AF-605ACE342212}" type="slidenum">
              <a:rPr lang="en-US" altLang="en-US" smtClean="0"/>
              <a:pPr/>
              <a:t>6</a:t>
            </a:fld>
            <a:endParaRPr lang="en-US" altLang="en-US"/>
          </a:p>
        </p:txBody>
      </p:sp>
    </p:spTree>
    <p:extLst>
      <p:ext uri="{BB962C8B-B14F-4D97-AF65-F5344CB8AC3E}">
        <p14:creationId xmlns:p14="http://schemas.microsoft.com/office/powerpoint/2010/main" val="1022443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29F48E8E-71F4-4797-ADBE-E74F3F4F6145}" type="slidenum">
              <a:rPr lang="en-US" altLang="en-US">
                <a:solidFill>
                  <a:srgbClr val="000000"/>
                </a:solidFill>
                <a:latin typeface="Arial" panose="020B0604020202020204" pitchFamily="34" charset="0"/>
              </a:rPr>
              <a:pPr/>
              <a:t>56</a:t>
            </a:fld>
            <a:endParaRPr lang="en-US" altLang="en-US">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two health disparities, both known and documented since the 1990s.</a:t>
            </a:r>
          </a:p>
          <a:p>
            <a:pPr eaLnBrk="1" hangingPunct="1"/>
            <a:r>
              <a:rPr lang="en-US" altLang="en-US">
                <a:latin typeface="Arial" panose="020B0604020202020204" pitchFamily="34" charset="0"/>
              </a:rPr>
              <a:t>For childhood immunization, where the disparity has been largely eliminated, although the disparity arises from socioeconomic disparities, it is not strongly tied to them. Thus, various discrete, readily implementable interventions can be introduced through the existing health care infrastructure at relatively low cost. The interventions are neutral or favorable to commercial interests, religious constituencies, and political constituencies. The impact can be measured, in the near-term, and can be publicized.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976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55A8-4F28-4F54-88AF-605ACE342212}" type="slidenum">
              <a:rPr lang="en-US" altLang="en-US" smtClean="0"/>
              <a:pPr/>
              <a:t>7</a:t>
            </a:fld>
            <a:endParaRPr lang="en-US" altLang="en-US"/>
          </a:p>
        </p:txBody>
      </p:sp>
    </p:spTree>
    <p:extLst>
      <p:ext uri="{BB962C8B-B14F-4D97-AF65-F5344CB8AC3E}">
        <p14:creationId xmlns:p14="http://schemas.microsoft.com/office/powerpoint/2010/main" val="31542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7648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For a recent exposition, see National Academies of Sciences, Engineering, and Medicine. 2017. </a:t>
            </a:r>
            <a:r>
              <a:rPr lang="en-US" i="1" dirty="0"/>
              <a:t>Advancing the Science to Improve Population Health: Proceedings of a Workshop</a:t>
            </a:r>
            <a:r>
              <a:rPr lang="en-US" dirty="0"/>
              <a:t>. Washington, DC: The National Academies Press. </a:t>
            </a:r>
            <a:r>
              <a:rPr lang="en-US" dirty="0">
                <a:hlinkClick r:id="rId3"/>
              </a:rPr>
              <a:t>https://doi.org/10.17226/23541</a:t>
            </a:r>
            <a:r>
              <a:rPr lang="en-US" dirty="0"/>
              <a:t>.</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0990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529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t>9/12/2017</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t>Medical Dialogue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4163243B-1852-4B56-A6C7-AE102C0F031B}" type="slidenum">
              <a:rPr lang="en-US" altLang="en-US"/>
              <a:pPr/>
              <a:t>‹#›</a:t>
            </a:fld>
            <a:endParaRPr lang="en-US" altLang="en-US"/>
          </a:p>
        </p:txBody>
      </p:sp>
    </p:spTree>
    <p:extLst>
      <p:ext uri="{BB962C8B-B14F-4D97-AF65-F5344CB8AC3E}">
        <p14:creationId xmlns:p14="http://schemas.microsoft.com/office/powerpoint/2010/main" val="309951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6" name="Rectangle 8"/>
          <p:cNvSpPr>
            <a:spLocks noGrp="1" noChangeArrowheads="1"/>
          </p:cNvSpPr>
          <p:nvPr>
            <p:ph type="sldNum" sz="quarter" idx="12"/>
          </p:nvPr>
        </p:nvSpPr>
        <p:spPr>
          <a:ln/>
        </p:spPr>
        <p:txBody>
          <a:bodyPr/>
          <a:lstStyle>
            <a:lvl1pPr>
              <a:defRPr/>
            </a:lvl1pPr>
          </a:lstStyle>
          <a:p>
            <a:fld id="{6D16ADEB-AFA0-4D35-931E-172498C070A7}" type="slidenum">
              <a:rPr lang="en-US" altLang="en-US"/>
              <a:pPr/>
              <a:t>‹#›</a:t>
            </a:fld>
            <a:endParaRPr lang="en-US" altLang="en-US"/>
          </a:p>
        </p:txBody>
      </p:sp>
    </p:spTree>
    <p:extLst>
      <p:ext uri="{BB962C8B-B14F-4D97-AF65-F5344CB8AC3E}">
        <p14:creationId xmlns:p14="http://schemas.microsoft.com/office/powerpoint/2010/main" val="174738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6" name="Rectangle 8"/>
          <p:cNvSpPr>
            <a:spLocks noGrp="1" noChangeArrowheads="1"/>
          </p:cNvSpPr>
          <p:nvPr>
            <p:ph type="sldNum" sz="quarter" idx="12"/>
          </p:nvPr>
        </p:nvSpPr>
        <p:spPr>
          <a:ln/>
        </p:spPr>
        <p:txBody>
          <a:bodyPr/>
          <a:lstStyle>
            <a:lvl1pPr>
              <a:defRPr/>
            </a:lvl1pPr>
          </a:lstStyle>
          <a:p>
            <a:fld id="{A427A195-DA7E-45D1-BA49-589CC0D12821}" type="slidenum">
              <a:rPr lang="en-US" altLang="en-US"/>
              <a:pPr/>
              <a:t>‹#›</a:t>
            </a:fld>
            <a:endParaRPr lang="en-US" altLang="en-US"/>
          </a:p>
        </p:txBody>
      </p:sp>
    </p:spTree>
    <p:extLst>
      <p:ext uri="{BB962C8B-B14F-4D97-AF65-F5344CB8AC3E}">
        <p14:creationId xmlns:p14="http://schemas.microsoft.com/office/powerpoint/2010/main" val="276758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C57AD9BD-ADDD-41A8-9B49-A5576A881173}" type="slidenum">
              <a:rPr lang="en-US" altLang="en-US"/>
              <a:pPr/>
              <a:t>‹#›</a:t>
            </a:fld>
            <a:endParaRPr lang="en-US" altLang="en-US"/>
          </a:p>
        </p:txBody>
      </p:sp>
    </p:spTree>
    <p:extLst>
      <p:ext uri="{BB962C8B-B14F-4D97-AF65-F5344CB8AC3E}">
        <p14:creationId xmlns:p14="http://schemas.microsoft.com/office/powerpoint/2010/main" val="41612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00149B2B-DB17-4248-AD2D-858C1A5CDABE}" type="slidenum">
              <a:rPr lang="en-US" altLang="en-US"/>
              <a:pPr/>
              <a:t>‹#›</a:t>
            </a:fld>
            <a:endParaRPr lang="en-US" altLang="en-US"/>
          </a:p>
        </p:txBody>
      </p:sp>
    </p:spTree>
    <p:extLst>
      <p:ext uri="{BB962C8B-B14F-4D97-AF65-F5344CB8AC3E}">
        <p14:creationId xmlns:p14="http://schemas.microsoft.com/office/powerpoint/2010/main" val="234490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680554FB-AD34-4DD0-8BD7-8598419AD4F2}" type="slidenum">
              <a:rPr lang="en-US" altLang="en-US"/>
              <a:pPr/>
              <a:t>‹#›</a:t>
            </a:fld>
            <a:endParaRPr lang="en-US" altLang="en-US"/>
          </a:p>
        </p:txBody>
      </p:sp>
    </p:spTree>
    <p:extLst>
      <p:ext uri="{BB962C8B-B14F-4D97-AF65-F5344CB8AC3E}">
        <p14:creationId xmlns:p14="http://schemas.microsoft.com/office/powerpoint/2010/main" val="60131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78563"/>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9/12/2017</a:t>
            </a: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Medical Dialogue</a:t>
            </a: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6D9F46-75FD-4A7D-9087-8FF96202FC87}"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63229583"/>
      </p:ext>
    </p:extLst>
  </p:cSld>
  <p:clrMapOvr>
    <a:masterClrMapping/>
  </p:clrMapOvr>
  <p:transition spd="med">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00812B2D-1BDF-44D7-891B-BEAB6EBF8313}" type="slidenum">
              <a:rPr lang="en-US" altLang="en-US"/>
              <a:pPr/>
              <a:t>‹#›</a:t>
            </a:fld>
            <a:endParaRPr lang="en-US" altLang="en-US"/>
          </a:p>
        </p:txBody>
      </p:sp>
    </p:spTree>
    <p:extLst>
      <p:ext uri="{BB962C8B-B14F-4D97-AF65-F5344CB8AC3E}">
        <p14:creationId xmlns:p14="http://schemas.microsoft.com/office/powerpoint/2010/main" val="22183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84BB334E-D861-4B44-B734-DF5E954F4016}" type="slidenum">
              <a:rPr lang="en-US" altLang="en-US"/>
              <a:pPr/>
              <a:t>‹#›</a:t>
            </a:fld>
            <a:endParaRPr lang="en-US" altLang="en-US"/>
          </a:p>
        </p:txBody>
      </p:sp>
    </p:spTree>
    <p:extLst>
      <p:ext uri="{BB962C8B-B14F-4D97-AF65-F5344CB8AC3E}">
        <p14:creationId xmlns:p14="http://schemas.microsoft.com/office/powerpoint/2010/main" val="279113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D591C2EA-44BE-4036-8F6A-8F553FC64F16}" type="slidenum">
              <a:rPr lang="en-US" altLang="en-US"/>
              <a:pPr/>
              <a:t>‹#›</a:t>
            </a:fld>
            <a:endParaRPr lang="en-US" altLang="en-US"/>
          </a:p>
        </p:txBody>
      </p:sp>
    </p:spTree>
    <p:extLst>
      <p:ext uri="{BB962C8B-B14F-4D97-AF65-F5344CB8AC3E}">
        <p14:creationId xmlns:p14="http://schemas.microsoft.com/office/powerpoint/2010/main" val="259024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43746DE-DC99-48AC-B1B3-31F34965D7CF}" type="slidenum">
              <a:rPr lang="en-US" altLang="en-US"/>
              <a:pPr/>
              <a:t>‹#›</a:t>
            </a:fld>
            <a:endParaRPr lang="en-US" altLang="en-US"/>
          </a:p>
        </p:txBody>
      </p:sp>
    </p:spTree>
    <p:extLst>
      <p:ext uri="{BB962C8B-B14F-4D97-AF65-F5344CB8AC3E}">
        <p14:creationId xmlns:p14="http://schemas.microsoft.com/office/powerpoint/2010/main" val="126843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6" name="Rectangle 8"/>
          <p:cNvSpPr>
            <a:spLocks noGrp="1" noChangeArrowheads="1"/>
          </p:cNvSpPr>
          <p:nvPr>
            <p:ph type="sldNum" sz="quarter" idx="12"/>
          </p:nvPr>
        </p:nvSpPr>
        <p:spPr>
          <a:ln/>
        </p:spPr>
        <p:txBody>
          <a:bodyPr/>
          <a:lstStyle>
            <a:lvl1pPr>
              <a:defRPr/>
            </a:lvl1pPr>
          </a:lstStyle>
          <a:p>
            <a:fld id="{96322AC5-9F07-4F12-8E98-F76D0634F9AE}" type="slidenum">
              <a:rPr lang="en-US" altLang="en-US"/>
              <a:pPr/>
              <a:t>‹#›</a:t>
            </a:fld>
            <a:endParaRPr lang="en-US" altLang="en-US"/>
          </a:p>
        </p:txBody>
      </p:sp>
    </p:spTree>
    <p:extLst>
      <p:ext uri="{BB962C8B-B14F-4D97-AF65-F5344CB8AC3E}">
        <p14:creationId xmlns:p14="http://schemas.microsoft.com/office/powerpoint/2010/main" val="2997890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60E21C90-9B20-4066-BA80-F68A76CC51F8}" type="slidenum">
              <a:rPr lang="en-US" altLang="en-US"/>
              <a:pPr/>
              <a:t>‹#›</a:t>
            </a:fld>
            <a:endParaRPr lang="en-US" altLang="en-US"/>
          </a:p>
        </p:txBody>
      </p:sp>
    </p:spTree>
    <p:extLst>
      <p:ext uri="{BB962C8B-B14F-4D97-AF65-F5344CB8AC3E}">
        <p14:creationId xmlns:p14="http://schemas.microsoft.com/office/powerpoint/2010/main" val="15900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916B63BE-1733-4484-8817-9820089ADE6E}" type="slidenum">
              <a:rPr lang="en-US" altLang="en-US"/>
              <a:pPr/>
              <a:t>‹#›</a:t>
            </a:fld>
            <a:endParaRPr lang="en-US" altLang="en-US"/>
          </a:p>
        </p:txBody>
      </p:sp>
    </p:spTree>
    <p:extLst>
      <p:ext uri="{BB962C8B-B14F-4D97-AF65-F5344CB8AC3E}">
        <p14:creationId xmlns:p14="http://schemas.microsoft.com/office/powerpoint/2010/main" val="160284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F9701C66-D1E0-414B-A9FD-5CC1C0A06D95}" type="slidenum">
              <a:rPr lang="en-US" altLang="en-US"/>
              <a:pPr/>
              <a:t>‹#›</a:t>
            </a:fld>
            <a:endParaRPr lang="en-US" altLang="en-US"/>
          </a:p>
        </p:txBody>
      </p:sp>
    </p:spTree>
    <p:extLst>
      <p:ext uri="{BB962C8B-B14F-4D97-AF65-F5344CB8AC3E}">
        <p14:creationId xmlns:p14="http://schemas.microsoft.com/office/powerpoint/2010/main" val="92290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41D79AAC-27A5-4148-89A2-856BF05B60F8}" type="slidenum">
              <a:rPr lang="en-US" altLang="en-US"/>
              <a:pPr/>
              <a:t>‹#›</a:t>
            </a:fld>
            <a:endParaRPr lang="en-US" altLang="en-US"/>
          </a:p>
        </p:txBody>
      </p:sp>
    </p:spTree>
    <p:extLst>
      <p:ext uri="{BB962C8B-B14F-4D97-AF65-F5344CB8AC3E}">
        <p14:creationId xmlns:p14="http://schemas.microsoft.com/office/powerpoint/2010/main" val="2796066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2A16FFB-6464-489B-86BE-9140868B2D4E}" type="slidenum">
              <a:rPr lang="en-US" altLang="en-US"/>
              <a:pPr/>
              <a:t>‹#›</a:t>
            </a:fld>
            <a:endParaRPr lang="en-US" altLang="en-US"/>
          </a:p>
        </p:txBody>
      </p:sp>
    </p:spTree>
    <p:extLst>
      <p:ext uri="{BB962C8B-B14F-4D97-AF65-F5344CB8AC3E}">
        <p14:creationId xmlns:p14="http://schemas.microsoft.com/office/powerpoint/2010/main" val="296959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17368935-DEC3-4290-9EEC-7DC9DD616D76}" type="slidenum">
              <a:rPr lang="en-US" altLang="en-US"/>
              <a:pPr/>
              <a:t>‹#›</a:t>
            </a:fld>
            <a:endParaRPr lang="en-US" altLang="en-US"/>
          </a:p>
        </p:txBody>
      </p:sp>
    </p:spTree>
    <p:extLst>
      <p:ext uri="{BB962C8B-B14F-4D97-AF65-F5344CB8AC3E}">
        <p14:creationId xmlns:p14="http://schemas.microsoft.com/office/powerpoint/2010/main" val="692876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8C79A7D-8666-4F15-A0DE-5404744EE06E}" type="slidenum">
              <a:rPr lang="en-US" altLang="en-US"/>
              <a:pPr/>
              <a:t>‹#›</a:t>
            </a:fld>
            <a:endParaRPr lang="en-US" altLang="en-US"/>
          </a:p>
        </p:txBody>
      </p:sp>
    </p:spTree>
    <p:extLst>
      <p:ext uri="{BB962C8B-B14F-4D97-AF65-F5344CB8AC3E}">
        <p14:creationId xmlns:p14="http://schemas.microsoft.com/office/powerpoint/2010/main" val="364053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AFDD02E-6589-48B8-84A6-65DEFD837F66}" type="slidenum">
              <a:rPr lang="en-US" altLang="en-US"/>
              <a:pPr/>
              <a:t>‹#›</a:t>
            </a:fld>
            <a:endParaRPr lang="en-US" altLang="en-US"/>
          </a:p>
        </p:txBody>
      </p:sp>
    </p:spTree>
    <p:extLst>
      <p:ext uri="{BB962C8B-B14F-4D97-AF65-F5344CB8AC3E}">
        <p14:creationId xmlns:p14="http://schemas.microsoft.com/office/powerpoint/2010/main" val="401013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E64409A6-4AC7-4791-B032-5082B081F6DC}" type="slidenum">
              <a:rPr lang="en-US" altLang="en-US"/>
              <a:pPr/>
              <a:t>‹#›</a:t>
            </a:fld>
            <a:endParaRPr lang="en-US" altLang="en-US"/>
          </a:p>
        </p:txBody>
      </p:sp>
    </p:spTree>
    <p:extLst>
      <p:ext uri="{BB962C8B-B14F-4D97-AF65-F5344CB8AC3E}">
        <p14:creationId xmlns:p14="http://schemas.microsoft.com/office/powerpoint/2010/main" val="179014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1077D09-8E01-455D-AA50-A0AF88A5BBAF}" type="slidenum">
              <a:rPr lang="en-US" altLang="en-US"/>
              <a:pPr/>
              <a:t>‹#›</a:t>
            </a:fld>
            <a:endParaRPr lang="en-US" altLang="en-US"/>
          </a:p>
        </p:txBody>
      </p:sp>
    </p:spTree>
    <p:extLst>
      <p:ext uri="{BB962C8B-B14F-4D97-AF65-F5344CB8AC3E}">
        <p14:creationId xmlns:p14="http://schemas.microsoft.com/office/powerpoint/2010/main" val="413513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6" name="Rectangle 8"/>
          <p:cNvSpPr>
            <a:spLocks noGrp="1" noChangeArrowheads="1"/>
          </p:cNvSpPr>
          <p:nvPr>
            <p:ph type="sldNum" sz="quarter" idx="12"/>
          </p:nvPr>
        </p:nvSpPr>
        <p:spPr>
          <a:ln/>
        </p:spPr>
        <p:txBody>
          <a:bodyPr/>
          <a:lstStyle>
            <a:lvl1pPr>
              <a:defRPr/>
            </a:lvl1pPr>
          </a:lstStyle>
          <a:p>
            <a:fld id="{63C600CB-34F1-4927-9712-364541E383AD}" type="slidenum">
              <a:rPr lang="en-US" altLang="en-US"/>
              <a:pPr/>
              <a:t>‹#›</a:t>
            </a:fld>
            <a:endParaRPr lang="en-US" altLang="en-US"/>
          </a:p>
        </p:txBody>
      </p:sp>
    </p:spTree>
    <p:extLst>
      <p:ext uri="{BB962C8B-B14F-4D97-AF65-F5344CB8AC3E}">
        <p14:creationId xmlns:p14="http://schemas.microsoft.com/office/powerpoint/2010/main" val="4164376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1B23DCB8-6AB8-41CE-A800-7F64B0F40817}" type="slidenum">
              <a:rPr lang="en-US" altLang="en-US"/>
              <a:pPr/>
              <a:t>‹#›</a:t>
            </a:fld>
            <a:endParaRPr lang="en-US" altLang="en-US"/>
          </a:p>
        </p:txBody>
      </p:sp>
    </p:spTree>
    <p:extLst>
      <p:ext uri="{BB962C8B-B14F-4D97-AF65-F5344CB8AC3E}">
        <p14:creationId xmlns:p14="http://schemas.microsoft.com/office/powerpoint/2010/main" val="2612377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7497BC5E-D655-4D67-BC66-E4FFC2B61B77}" type="slidenum">
              <a:rPr lang="en-US" altLang="en-US"/>
              <a:pPr/>
              <a:t>‹#›</a:t>
            </a:fld>
            <a:endParaRPr lang="en-US" altLang="en-US"/>
          </a:p>
        </p:txBody>
      </p:sp>
    </p:spTree>
    <p:extLst>
      <p:ext uri="{BB962C8B-B14F-4D97-AF65-F5344CB8AC3E}">
        <p14:creationId xmlns:p14="http://schemas.microsoft.com/office/powerpoint/2010/main" val="248630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B3B8BF72-997D-4397-8CCE-DA05469AB784}" type="slidenum">
              <a:rPr lang="en-US" altLang="en-US"/>
              <a:pPr/>
              <a:t>‹#›</a:t>
            </a:fld>
            <a:endParaRPr lang="en-US" altLang="en-US"/>
          </a:p>
        </p:txBody>
      </p:sp>
    </p:spTree>
    <p:extLst>
      <p:ext uri="{BB962C8B-B14F-4D97-AF65-F5344CB8AC3E}">
        <p14:creationId xmlns:p14="http://schemas.microsoft.com/office/powerpoint/2010/main" val="335862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3CCA38CD-AB37-4520-8A92-869E7E426F23}" type="slidenum">
              <a:rPr lang="en-US" altLang="en-US"/>
              <a:pPr/>
              <a:t>‹#›</a:t>
            </a:fld>
            <a:endParaRPr lang="en-US" altLang="en-US"/>
          </a:p>
        </p:txBody>
      </p:sp>
    </p:spTree>
    <p:extLst>
      <p:ext uri="{BB962C8B-B14F-4D97-AF65-F5344CB8AC3E}">
        <p14:creationId xmlns:p14="http://schemas.microsoft.com/office/powerpoint/2010/main" val="1870342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254ADF9F-38EA-4747-9BB1-AE95DC61A346}" type="slidenum">
              <a:rPr lang="en-US" altLang="en-US"/>
              <a:pPr/>
              <a:t>‹#›</a:t>
            </a:fld>
            <a:endParaRPr lang="en-US" altLang="en-US"/>
          </a:p>
        </p:txBody>
      </p:sp>
    </p:spTree>
    <p:extLst>
      <p:ext uri="{BB962C8B-B14F-4D97-AF65-F5344CB8AC3E}">
        <p14:creationId xmlns:p14="http://schemas.microsoft.com/office/powerpoint/2010/main" val="74900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6EE9A78C-2260-4608-A524-85C6B4C7CF95}" type="slidenum">
              <a:rPr lang="en-US" altLang="en-US"/>
              <a:pPr/>
              <a:t>‹#›</a:t>
            </a:fld>
            <a:endParaRPr lang="en-US" altLang="en-US"/>
          </a:p>
        </p:txBody>
      </p:sp>
    </p:spTree>
    <p:extLst>
      <p:ext uri="{BB962C8B-B14F-4D97-AF65-F5344CB8AC3E}">
        <p14:creationId xmlns:p14="http://schemas.microsoft.com/office/powerpoint/2010/main" val="590936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35EEE03-D20A-47CD-B303-18DCED275667}" type="slidenum">
              <a:rPr lang="en-US" altLang="en-US"/>
              <a:pPr/>
              <a:t>‹#›</a:t>
            </a:fld>
            <a:endParaRPr lang="en-US" altLang="en-US"/>
          </a:p>
        </p:txBody>
      </p:sp>
    </p:spTree>
    <p:extLst>
      <p:ext uri="{BB962C8B-B14F-4D97-AF65-F5344CB8AC3E}">
        <p14:creationId xmlns:p14="http://schemas.microsoft.com/office/powerpoint/2010/main" val="3502027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a:t>9/12/2017</a:t>
            </a: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a:t>Medical Dialogue</a:t>
            </a:r>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4372D47-77CB-4239-B94A-9F500FEEED69}" type="slidenum">
              <a:rPr lang="en-US" altLang="en-US"/>
              <a:pPr/>
              <a:t>‹#›</a:t>
            </a:fld>
            <a:endParaRPr lang="en-US" altLang="en-US"/>
          </a:p>
        </p:txBody>
      </p:sp>
    </p:spTree>
    <p:extLst>
      <p:ext uri="{BB962C8B-B14F-4D97-AF65-F5344CB8AC3E}">
        <p14:creationId xmlns:p14="http://schemas.microsoft.com/office/powerpoint/2010/main" val="2681747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9/12/2017</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Medical Dialogue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511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44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74C7D08A-3A86-401D-AD09-4179173D23E7}" type="slidenum">
              <a:rPr lang="en-US" altLang="en-US"/>
              <a:pPr/>
              <a:t>‹#›</a:t>
            </a:fld>
            <a:endParaRPr lang="en-US" altLang="en-US"/>
          </a:p>
        </p:txBody>
      </p:sp>
    </p:spTree>
    <p:extLst>
      <p:ext uri="{BB962C8B-B14F-4D97-AF65-F5344CB8AC3E}">
        <p14:creationId xmlns:p14="http://schemas.microsoft.com/office/powerpoint/2010/main" val="539875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54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323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444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23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3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193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0130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7533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47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8"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9" name="Rectangle 8"/>
          <p:cNvSpPr>
            <a:spLocks noGrp="1" noChangeArrowheads="1"/>
          </p:cNvSpPr>
          <p:nvPr>
            <p:ph type="sldNum" sz="quarter" idx="12"/>
          </p:nvPr>
        </p:nvSpPr>
        <p:spPr>
          <a:ln/>
        </p:spPr>
        <p:txBody>
          <a:bodyPr/>
          <a:lstStyle>
            <a:lvl1pPr>
              <a:defRPr/>
            </a:lvl1pPr>
          </a:lstStyle>
          <a:p>
            <a:fld id="{EBF6373F-AEC1-419B-87EF-A5C4AD1827EC}" type="slidenum">
              <a:rPr lang="en-US" altLang="en-US"/>
              <a:pPr/>
              <a:t>‹#›</a:t>
            </a:fld>
            <a:endParaRPr lang="en-US" altLang="en-US"/>
          </a:p>
        </p:txBody>
      </p:sp>
    </p:spTree>
    <p:extLst>
      <p:ext uri="{BB962C8B-B14F-4D97-AF65-F5344CB8AC3E}">
        <p14:creationId xmlns:p14="http://schemas.microsoft.com/office/powerpoint/2010/main" val="1761633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178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658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9/12/2017</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Medical Dialogue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73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321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408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086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40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910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710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9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4"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5" name="Rectangle 8"/>
          <p:cNvSpPr>
            <a:spLocks noGrp="1" noChangeArrowheads="1"/>
          </p:cNvSpPr>
          <p:nvPr>
            <p:ph type="sldNum" sz="quarter" idx="12"/>
          </p:nvPr>
        </p:nvSpPr>
        <p:spPr>
          <a:ln/>
        </p:spPr>
        <p:txBody>
          <a:bodyPr/>
          <a:lstStyle>
            <a:lvl1pPr>
              <a:defRPr/>
            </a:lvl1pPr>
          </a:lstStyle>
          <a:p>
            <a:fld id="{623441EF-2927-4AEF-B56B-136A36BBB5C3}" type="slidenum">
              <a:rPr lang="en-US" altLang="en-US"/>
              <a:pPr/>
              <a:t>‹#›</a:t>
            </a:fld>
            <a:endParaRPr lang="en-US" altLang="en-US"/>
          </a:p>
        </p:txBody>
      </p:sp>
    </p:spTree>
    <p:extLst>
      <p:ext uri="{BB962C8B-B14F-4D97-AF65-F5344CB8AC3E}">
        <p14:creationId xmlns:p14="http://schemas.microsoft.com/office/powerpoint/2010/main" val="1434788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154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71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73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0963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574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989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solidFill>
                  <a:srgbClr val="000000"/>
                </a:solidFill>
              </a:rPr>
              <a:t>9/12/2017</a:t>
            </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a:solidFill>
                  <a:srgbClr val="000000"/>
                </a:solidFill>
              </a:rPr>
              <a:t>Medical Dialogue</a:t>
            </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515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638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2696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18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3"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4" name="Rectangle 8"/>
          <p:cNvSpPr>
            <a:spLocks noGrp="1" noChangeArrowheads="1"/>
          </p:cNvSpPr>
          <p:nvPr>
            <p:ph type="sldNum" sz="quarter" idx="12"/>
          </p:nvPr>
        </p:nvSpPr>
        <p:spPr>
          <a:ln/>
        </p:spPr>
        <p:txBody>
          <a:bodyPr/>
          <a:lstStyle>
            <a:lvl1pPr>
              <a:defRPr/>
            </a:lvl1pPr>
          </a:lstStyle>
          <a:p>
            <a:fld id="{6D5B8930-E04C-4475-B054-5CB62887A19A}" type="slidenum">
              <a:rPr lang="en-US" altLang="en-US"/>
              <a:pPr/>
              <a:t>‹#›</a:t>
            </a:fld>
            <a:endParaRPr lang="en-US" altLang="en-US"/>
          </a:p>
        </p:txBody>
      </p:sp>
    </p:spTree>
    <p:extLst>
      <p:ext uri="{BB962C8B-B14F-4D97-AF65-F5344CB8AC3E}">
        <p14:creationId xmlns:p14="http://schemas.microsoft.com/office/powerpoint/2010/main" val="2454090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802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9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932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97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168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103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39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6273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60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r>
              <a:rPr lang="en-US">
                <a:solidFill>
                  <a:srgbClr val="000000"/>
                </a:solidFill>
              </a:rPr>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Medical Dialogue</a:t>
            </a: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1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B3F58D5A-EBAB-4B1C-BA5A-02E81F502D7F}" type="slidenum">
              <a:rPr lang="en-US" altLang="en-US"/>
              <a:pPr/>
              <a:t>‹#›</a:t>
            </a:fld>
            <a:endParaRPr lang="en-US" altLang="en-US"/>
          </a:p>
        </p:txBody>
      </p:sp>
    </p:spTree>
    <p:extLst>
      <p:ext uri="{BB962C8B-B14F-4D97-AF65-F5344CB8AC3E}">
        <p14:creationId xmlns:p14="http://schemas.microsoft.com/office/powerpoint/2010/main" val="2259721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E0C604-0CAA-4ACB-9758-F8CAF059F5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18A529-35C2-4673-AFFD-AFA98D4F1507}"/>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6" name="Rectangle 6">
            <a:extLst>
              <a:ext uri="{FF2B5EF4-FFF2-40B4-BE49-F238E27FC236}">
                <a16:creationId xmlns:a16="http://schemas.microsoft.com/office/drawing/2014/main" id="{CCBA8756-E9EC-43DB-B08E-D71B6EA050B3}"/>
              </a:ext>
            </a:extLst>
          </p:cNvPr>
          <p:cNvSpPr>
            <a:spLocks noGrp="1" noChangeArrowheads="1"/>
          </p:cNvSpPr>
          <p:nvPr>
            <p:ph type="sldNum" sz="quarter" idx="12"/>
          </p:nvPr>
        </p:nvSpPr>
        <p:spPr>
          <a:ln/>
        </p:spPr>
        <p:txBody>
          <a:bodyPr/>
          <a:lstStyle>
            <a:lvl1pPr>
              <a:defRPr/>
            </a:lvl1pPr>
          </a:lstStyle>
          <a:p>
            <a:pPr>
              <a:defRPr/>
            </a:pPr>
            <a:fld id="{3E9F0063-13FA-495B-A543-5D9218A25158}" type="slidenum">
              <a:rPr lang="en-US" altLang="en-US"/>
              <a:pPr>
                <a:defRPr/>
              </a:pPr>
              <a:t>‹#›</a:t>
            </a:fld>
            <a:endParaRPr lang="en-US" altLang="en-US"/>
          </a:p>
        </p:txBody>
      </p:sp>
    </p:spTree>
    <p:extLst>
      <p:ext uri="{BB962C8B-B14F-4D97-AF65-F5344CB8AC3E}">
        <p14:creationId xmlns:p14="http://schemas.microsoft.com/office/powerpoint/2010/main" val="2745280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82A774-9B9D-4841-BA77-81655CE3B7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03091A-8851-4419-8C05-5729BE59F921}"/>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6" name="Rectangle 6">
            <a:extLst>
              <a:ext uri="{FF2B5EF4-FFF2-40B4-BE49-F238E27FC236}">
                <a16:creationId xmlns:a16="http://schemas.microsoft.com/office/drawing/2014/main" id="{345FF0EA-3BD1-4B60-A56C-CBA788F91742}"/>
              </a:ext>
            </a:extLst>
          </p:cNvPr>
          <p:cNvSpPr>
            <a:spLocks noGrp="1" noChangeArrowheads="1"/>
          </p:cNvSpPr>
          <p:nvPr>
            <p:ph type="sldNum" sz="quarter" idx="12"/>
          </p:nvPr>
        </p:nvSpPr>
        <p:spPr>
          <a:ln/>
        </p:spPr>
        <p:txBody>
          <a:bodyPr/>
          <a:lstStyle>
            <a:lvl1pPr>
              <a:defRPr/>
            </a:lvl1pPr>
          </a:lstStyle>
          <a:p>
            <a:pPr>
              <a:defRPr/>
            </a:pPr>
            <a:fld id="{10F77398-C7B6-4808-A36F-99FD69B1FAD3}" type="slidenum">
              <a:rPr lang="en-US" altLang="en-US"/>
              <a:pPr>
                <a:defRPr/>
              </a:pPr>
              <a:t>‹#›</a:t>
            </a:fld>
            <a:endParaRPr lang="en-US" altLang="en-US"/>
          </a:p>
        </p:txBody>
      </p:sp>
    </p:spTree>
    <p:extLst>
      <p:ext uri="{BB962C8B-B14F-4D97-AF65-F5344CB8AC3E}">
        <p14:creationId xmlns:p14="http://schemas.microsoft.com/office/powerpoint/2010/main" val="2160169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00E2070-E8B2-4204-99CD-01DA86F384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873E15-562E-475C-B118-F7ED793E9B71}"/>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6" name="Rectangle 6">
            <a:extLst>
              <a:ext uri="{FF2B5EF4-FFF2-40B4-BE49-F238E27FC236}">
                <a16:creationId xmlns:a16="http://schemas.microsoft.com/office/drawing/2014/main" id="{3ACE289A-F5AC-47AD-ABCD-2D2F2536E517}"/>
              </a:ext>
            </a:extLst>
          </p:cNvPr>
          <p:cNvSpPr>
            <a:spLocks noGrp="1" noChangeArrowheads="1"/>
          </p:cNvSpPr>
          <p:nvPr>
            <p:ph type="sldNum" sz="quarter" idx="12"/>
          </p:nvPr>
        </p:nvSpPr>
        <p:spPr>
          <a:ln/>
        </p:spPr>
        <p:txBody>
          <a:bodyPr/>
          <a:lstStyle>
            <a:lvl1pPr>
              <a:defRPr/>
            </a:lvl1pPr>
          </a:lstStyle>
          <a:p>
            <a:pPr>
              <a:defRPr/>
            </a:pPr>
            <a:fld id="{8DA2C1FE-B54C-4A0E-9FE5-DBC6A8776389}" type="slidenum">
              <a:rPr lang="en-US" altLang="en-US"/>
              <a:pPr>
                <a:defRPr/>
              </a:pPr>
              <a:t>‹#›</a:t>
            </a:fld>
            <a:endParaRPr lang="en-US" altLang="en-US"/>
          </a:p>
        </p:txBody>
      </p:sp>
    </p:spTree>
    <p:extLst>
      <p:ext uri="{BB962C8B-B14F-4D97-AF65-F5344CB8AC3E}">
        <p14:creationId xmlns:p14="http://schemas.microsoft.com/office/powerpoint/2010/main" val="3347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53C248-8619-4051-8FD6-EF88D80452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CFC2BD-92FD-4F9D-B370-A328F0B2556A}"/>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7" name="Rectangle 6">
            <a:extLst>
              <a:ext uri="{FF2B5EF4-FFF2-40B4-BE49-F238E27FC236}">
                <a16:creationId xmlns:a16="http://schemas.microsoft.com/office/drawing/2014/main" id="{446D1BC6-A68B-40F9-A387-18932412618D}"/>
              </a:ext>
            </a:extLst>
          </p:cNvPr>
          <p:cNvSpPr>
            <a:spLocks noGrp="1" noChangeArrowheads="1"/>
          </p:cNvSpPr>
          <p:nvPr>
            <p:ph type="sldNum" sz="quarter" idx="12"/>
          </p:nvPr>
        </p:nvSpPr>
        <p:spPr>
          <a:ln/>
        </p:spPr>
        <p:txBody>
          <a:bodyPr/>
          <a:lstStyle>
            <a:lvl1pPr>
              <a:defRPr/>
            </a:lvl1pPr>
          </a:lstStyle>
          <a:p>
            <a:pPr>
              <a:defRPr/>
            </a:pPr>
            <a:fld id="{11200786-2981-4E20-8263-F493A1E1DB12}" type="slidenum">
              <a:rPr lang="en-US" altLang="en-US"/>
              <a:pPr>
                <a:defRPr/>
              </a:pPr>
              <a:t>‹#›</a:t>
            </a:fld>
            <a:endParaRPr lang="en-US" altLang="en-US"/>
          </a:p>
        </p:txBody>
      </p:sp>
    </p:spTree>
    <p:extLst>
      <p:ext uri="{BB962C8B-B14F-4D97-AF65-F5344CB8AC3E}">
        <p14:creationId xmlns:p14="http://schemas.microsoft.com/office/powerpoint/2010/main" val="887875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2BE16D-82CF-464F-B965-7291F15942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D7D07D-EB56-4712-A971-8BC679DA3510}"/>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9" name="Rectangle 6">
            <a:extLst>
              <a:ext uri="{FF2B5EF4-FFF2-40B4-BE49-F238E27FC236}">
                <a16:creationId xmlns:a16="http://schemas.microsoft.com/office/drawing/2014/main" id="{505385DC-D6E1-426D-98C9-C85A81DE0240}"/>
              </a:ext>
            </a:extLst>
          </p:cNvPr>
          <p:cNvSpPr>
            <a:spLocks noGrp="1" noChangeArrowheads="1"/>
          </p:cNvSpPr>
          <p:nvPr>
            <p:ph type="sldNum" sz="quarter" idx="12"/>
          </p:nvPr>
        </p:nvSpPr>
        <p:spPr>
          <a:ln/>
        </p:spPr>
        <p:txBody>
          <a:bodyPr/>
          <a:lstStyle>
            <a:lvl1pPr>
              <a:defRPr/>
            </a:lvl1pPr>
          </a:lstStyle>
          <a:p>
            <a:pPr>
              <a:defRPr/>
            </a:pPr>
            <a:fld id="{11F96EEC-B5DB-4A58-871F-5E852FEEBBCB}" type="slidenum">
              <a:rPr lang="en-US" altLang="en-US"/>
              <a:pPr>
                <a:defRPr/>
              </a:pPr>
              <a:t>‹#›</a:t>
            </a:fld>
            <a:endParaRPr lang="en-US" altLang="en-US"/>
          </a:p>
        </p:txBody>
      </p:sp>
    </p:spTree>
    <p:extLst>
      <p:ext uri="{BB962C8B-B14F-4D97-AF65-F5344CB8AC3E}">
        <p14:creationId xmlns:p14="http://schemas.microsoft.com/office/powerpoint/2010/main" val="3222710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95D644-7701-43F4-8389-7113CFD7366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C076695-90FA-4BF5-B826-302ED4CE24A1}"/>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5" name="Rectangle 6">
            <a:extLst>
              <a:ext uri="{FF2B5EF4-FFF2-40B4-BE49-F238E27FC236}">
                <a16:creationId xmlns:a16="http://schemas.microsoft.com/office/drawing/2014/main" id="{E119D9E1-523A-4407-B117-B7759913FF03}"/>
              </a:ext>
            </a:extLst>
          </p:cNvPr>
          <p:cNvSpPr>
            <a:spLocks noGrp="1" noChangeArrowheads="1"/>
          </p:cNvSpPr>
          <p:nvPr>
            <p:ph type="sldNum" sz="quarter" idx="12"/>
          </p:nvPr>
        </p:nvSpPr>
        <p:spPr>
          <a:ln/>
        </p:spPr>
        <p:txBody>
          <a:bodyPr/>
          <a:lstStyle>
            <a:lvl1pPr>
              <a:defRPr/>
            </a:lvl1pPr>
          </a:lstStyle>
          <a:p>
            <a:pPr>
              <a:defRPr/>
            </a:pPr>
            <a:fld id="{3AD6A60D-AC8B-4CFD-A81B-742A86797E08}" type="slidenum">
              <a:rPr lang="en-US" altLang="en-US"/>
              <a:pPr>
                <a:defRPr/>
              </a:pPr>
              <a:t>‹#›</a:t>
            </a:fld>
            <a:endParaRPr lang="en-US" altLang="en-US"/>
          </a:p>
        </p:txBody>
      </p:sp>
    </p:spTree>
    <p:extLst>
      <p:ext uri="{BB962C8B-B14F-4D97-AF65-F5344CB8AC3E}">
        <p14:creationId xmlns:p14="http://schemas.microsoft.com/office/powerpoint/2010/main" val="1909958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CB2E9B-7EE3-429F-BD46-F95A73DA96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6C7F144-69A4-41A8-B13B-E631E05BE8B4}"/>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4" name="Rectangle 6">
            <a:extLst>
              <a:ext uri="{FF2B5EF4-FFF2-40B4-BE49-F238E27FC236}">
                <a16:creationId xmlns:a16="http://schemas.microsoft.com/office/drawing/2014/main" id="{B97F5BCF-0ABF-4410-AD2B-A423225B4008}"/>
              </a:ext>
            </a:extLst>
          </p:cNvPr>
          <p:cNvSpPr>
            <a:spLocks noGrp="1" noChangeArrowheads="1"/>
          </p:cNvSpPr>
          <p:nvPr>
            <p:ph type="sldNum" sz="quarter" idx="12"/>
          </p:nvPr>
        </p:nvSpPr>
        <p:spPr>
          <a:ln/>
        </p:spPr>
        <p:txBody>
          <a:bodyPr/>
          <a:lstStyle>
            <a:lvl1pPr>
              <a:defRPr/>
            </a:lvl1pPr>
          </a:lstStyle>
          <a:p>
            <a:pPr>
              <a:defRPr/>
            </a:pPr>
            <a:fld id="{E73F8417-7CA7-41C4-BFCC-D0CC7F4CB5A5}" type="slidenum">
              <a:rPr lang="en-US" altLang="en-US"/>
              <a:pPr>
                <a:defRPr/>
              </a:pPr>
              <a:t>‹#›</a:t>
            </a:fld>
            <a:endParaRPr lang="en-US" altLang="en-US"/>
          </a:p>
        </p:txBody>
      </p:sp>
    </p:spTree>
    <p:extLst>
      <p:ext uri="{BB962C8B-B14F-4D97-AF65-F5344CB8AC3E}">
        <p14:creationId xmlns:p14="http://schemas.microsoft.com/office/powerpoint/2010/main" val="2007296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D4AE83-3880-4C60-8052-2960EBB7E4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B82A5D-7411-4797-B116-35B21D701442}"/>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7" name="Rectangle 6">
            <a:extLst>
              <a:ext uri="{FF2B5EF4-FFF2-40B4-BE49-F238E27FC236}">
                <a16:creationId xmlns:a16="http://schemas.microsoft.com/office/drawing/2014/main" id="{994D9702-7D12-4583-8476-649F352E8FD6}"/>
              </a:ext>
            </a:extLst>
          </p:cNvPr>
          <p:cNvSpPr>
            <a:spLocks noGrp="1" noChangeArrowheads="1"/>
          </p:cNvSpPr>
          <p:nvPr>
            <p:ph type="sldNum" sz="quarter" idx="12"/>
          </p:nvPr>
        </p:nvSpPr>
        <p:spPr>
          <a:ln/>
        </p:spPr>
        <p:txBody>
          <a:bodyPr/>
          <a:lstStyle>
            <a:lvl1pPr>
              <a:defRPr/>
            </a:lvl1pPr>
          </a:lstStyle>
          <a:p>
            <a:pPr>
              <a:defRPr/>
            </a:pPr>
            <a:fld id="{A0FFDEC8-2324-4197-8784-65A28A883F41}" type="slidenum">
              <a:rPr lang="en-US" altLang="en-US"/>
              <a:pPr>
                <a:defRPr/>
              </a:pPr>
              <a:t>‹#›</a:t>
            </a:fld>
            <a:endParaRPr lang="en-US" altLang="en-US"/>
          </a:p>
        </p:txBody>
      </p:sp>
    </p:spTree>
    <p:extLst>
      <p:ext uri="{BB962C8B-B14F-4D97-AF65-F5344CB8AC3E}">
        <p14:creationId xmlns:p14="http://schemas.microsoft.com/office/powerpoint/2010/main" val="211554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6700FC-6511-434F-AEF3-D144541621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005B26-3CD7-470E-94B2-1A86600E2407}"/>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7" name="Rectangle 6">
            <a:extLst>
              <a:ext uri="{FF2B5EF4-FFF2-40B4-BE49-F238E27FC236}">
                <a16:creationId xmlns:a16="http://schemas.microsoft.com/office/drawing/2014/main" id="{EAEA625E-AAA6-450E-8462-E9C79B0E25D5}"/>
              </a:ext>
            </a:extLst>
          </p:cNvPr>
          <p:cNvSpPr>
            <a:spLocks noGrp="1" noChangeArrowheads="1"/>
          </p:cNvSpPr>
          <p:nvPr>
            <p:ph type="sldNum" sz="quarter" idx="12"/>
          </p:nvPr>
        </p:nvSpPr>
        <p:spPr>
          <a:ln/>
        </p:spPr>
        <p:txBody>
          <a:bodyPr/>
          <a:lstStyle>
            <a:lvl1pPr>
              <a:defRPr/>
            </a:lvl1pPr>
          </a:lstStyle>
          <a:p>
            <a:pPr>
              <a:defRPr/>
            </a:pPr>
            <a:fld id="{B3B8EF58-FA08-4022-941C-CE7393D0089F}" type="slidenum">
              <a:rPr lang="en-US" altLang="en-US"/>
              <a:pPr>
                <a:defRPr/>
              </a:pPr>
              <a:t>‹#›</a:t>
            </a:fld>
            <a:endParaRPr lang="en-US" altLang="en-US"/>
          </a:p>
        </p:txBody>
      </p:sp>
    </p:spTree>
    <p:extLst>
      <p:ext uri="{BB962C8B-B14F-4D97-AF65-F5344CB8AC3E}">
        <p14:creationId xmlns:p14="http://schemas.microsoft.com/office/powerpoint/2010/main" val="2597295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46A020-9489-409E-9518-4C32A3B398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E7B65B-0489-40F0-8E26-3685E57ED0CB}"/>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6" name="Rectangle 6">
            <a:extLst>
              <a:ext uri="{FF2B5EF4-FFF2-40B4-BE49-F238E27FC236}">
                <a16:creationId xmlns:a16="http://schemas.microsoft.com/office/drawing/2014/main" id="{724DA4EE-37F2-4618-9CB1-ED95D6302602}"/>
              </a:ext>
            </a:extLst>
          </p:cNvPr>
          <p:cNvSpPr>
            <a:spLocks noGrp="1" noChangeArrowheads="1"/>
          </p:cNvSpPr>
          <p:nvPr>
            <p:ph type="sldNum" sz="quarter" idx="12"/>
          </p:nvPr>
        </p:nvSpPr>
        <p:spPr>
          <a:ln/>
        </p:spPr>
        <p:txBody>
          <a:bodyPr/>
          <a:lstStyle>
            <a:lvl1pPr>
              <a:defRPr/>
            </a:lvl1pPr>
          </a:lstStyle>
          <a:p>
            <a:pPr>
              <a:defRPr/>
            </a:pPr>
            <a:fld id="{D0D289D0-4D3D-425C-B2C4-002FDE5C627E}" type="slidenum">
              <a:rPr lang="en-US" altLang="en-US"/>
              <a:pPr>
                <a:defRPr/>
              </a:pPr>
              <a:t>‹#›</a:t>
            </a:fld>
            <a:endParaRPr lang="en-US" altLang="en-US"/>
          </a:p>
        </p:txBody>
      </p:sp>
    </p:spTree>
    <p:extLst>
      <p:ext uri="{BB962C8B-B14F-4D97-AF65-F5344CB8AC3E}">
        <p14:creationId xmlns:p14="http://schemas.microsoft.com/office/powerpoint/2010/main" val="137208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9/12/2017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Medical Dialogue</a:t>
            </a:r>
          </a:p>
        </p:txBody>
      </p:sp>
      <p:sp>
        <p:nvSpPr>
          <p:cNvPr id="7" name="Rectangle 8"/>
          <p:cNvSpPr>
            <a:spLocks noGrp="1" noChangeArrowheads="1"/>
          </p:cNvSpPr>
          <p:nvPr>
            <p:ph type="sldNum" sz="quarter" idx="12"/>
          </p:nvPr>
        </p:nvSpPr>
        <p:spPr>
          <a:ln/>
        </p:spPr>
        <p:txBody>
          <a:bodyPr/>
          <a:lstStyle>
            <a:lvl1pPr>
              <a:defRPr/>
            </a:lvl1pPr>
          </a:lstStyle>
          <a:p>
            <a:fld id="{AD7A324C-06B0-4EEE-BB14-2ADD4D6AF866}" type="slidenum">
              <a:rPr lang="en-US" altLang="en-US"/>
              <a:pPr/>
              <a:t>‹#›</a:t>
            </a:fld>
            <a:endParaRPr lang="en-US" altLang="en-US"/>
          </a:p>
        </p:txBody>
      </p:sp>
    </p:spTree>
    <p:extLst>
      <p:ext uri="{BB962C8B-B14F-4D97-AF65-F5344CB8AC3E}">
        <p14:creationId xmlns:p14="http://schemas.microsoft.com/office/powerpoint/2010/main" val="2038995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8BD3F0-B6C0-4194-BAAD-D5494F5C58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0E06FB-C425-40FC-9B32-181CABF3FCA9}"/>
              </a:ext>
            </a:extLst>
          </p:cNvPr>
          <p:cNvSpPr>
            <a:spLocks noGrp="1" noChangeArrowheads="1"/>
          </p:cNvSpPr>
          <p:nvPr>
            <p:ph type="ftr" sz="quarter" idx="11"/>
          </p:nvPr>
        </p:nvSpPr>
        <p:spPr>
          <a:ln/>
        </p:spPr>
        <p:txBody>
          <a:bodyPr/>
          <a:lstStyle>
            <a:lvl1pPr>
              <a:defRPr/>
            </a:lvl1pPr>
          </a:lstStyle>
          <a:p>
            <a:pPr>
              <a:defRPr/>
            </a:pPr>
            <a:r>
              <a:rPr lang="en-US"/>
              <a:t>Population perspective</a:t>
            </a:r>
          </a:p>
        </p:txBody>
      </p:sp>
      <p:sp>
        <p:nvSpPr>
          <p:cNvPr id="6" name="Rectangle 6">
            <a:extLst>
              <a:ext uri="{FF2B5EF4-FFF2-40B4-BE49-F238E27FC236}">
                <a16:creationId xmlns:a16="http://schemas.microsoft.com/office/drawing/2014/main" id="{43384184-0658-4D1B-B1DB-CC66D32AF67A}"/>
              </a:ext>
            </a:extLst>
          </p:cNvPr>
          <p:cNvSpPr>
            <a:spLocks noGrp="1" noChangeArrowheads="1"/>
          </p:cNvSpPr>
          <p:nvPr>
            <p:ph type="sldNum" sz="quarter" idx="12"/>
          </p:nvPr>
        </p:nvSpPr>
        <p:spPr>
          <a:ln/>
        </p:spPr>
        <p:txBody>
          <a:bodyPr/>
          <a:lstStyle>
            <a:lvl1pPr>
              <a:defRPr/>
            </a:lvl1pPr>
          </a:lstStyle>
          <a:p>
            <a:pPr>
              <a:defRPr/>
            </a:pPr>
            <a:fld id="{37ED24D4-563C-43C1-B160-00BB6EA284F0}" type="slidenum">
              <a:rPr lang="en-US" altLang="en-US"/>
              <a:pPr>
                <a:defRPr/>
              </a:pPr>
              <a:t>‹#›</a:t>
            </a:fld>
            <a:endParaRPr lang="en-US" altLang="en-US"/>
          </a:p>
        </p:txBody>
      </p:sp>
    </p:spTree>
    <p:extLst>
      <p:ext uri="{BB962C8B-B14F-4D97-AF65-F5344CB8AC3E}">
        <p14:creationId xmlns:p14="http://schemas.microsoft.com/office/powerpoint/2010/main" val="29545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t>9/12/2017</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t>Medical Dialogue</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B87E0145-BAAD-4EC6-BE48-788BE2607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7"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 id="2147484586" r:id="rId14"/>
    <p:sldLayoutId id="2147484702" r:id="rId15"/>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a:t>9/12/2017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Medical Dialogue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0B0CBBA-0586-4788-B4A0-681907C1A4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a:t>9/12/2017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Medical Dialogue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5A51C1D-5D28-48EB-ABD1-85BC5C427C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9/12/2017</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Medical Dialogue</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03260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 id="2147484657" r:id="rId13"/>
    <p:sldLayoutId id="2147484658"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9/12/2017</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Medical Dialogue</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0107"/>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solidFill>
                  <a:srgbClr val="000000"/>
                </a:solidFill>
              </a:rPr>
              <a:t>9/12/2017</a:t>
            </a: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solidFill>
                  <a:srgbClr val="000000"/>
                </a:solidFill>
              </a:rPr>
              <a:t>Medical Dialogue</a:t>
            </a: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007300"/>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9B12FE-D308-4827-A009-FBCFA1AB861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6EA207-E8B5-430F-A1B6-F19C9495AD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EB7417-B9E9-4433-8C1B-4BD03E6C42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694FBEE0-A039-4D62-8729-EB509B93545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Times New Roman" pitchFamily="18" charset="0"/>
              </a:defRPr>
            </a:lvl1pPr>
          </a:lstStyle>
          <a:p>
            <a:pPr>
              <a:defRPr/>
            </a:pPr>
            <a:r>
              <a:rPr lang="en-US"/>
              <a:t>Population perspective</a:t>
            </a:r>
          </a:p>
        </p:txBody>
      </p:sp>
      <p:sp>
        <p:nvSpPr>
          <p:cNvPr id="1030" name="Rectangle 6">
            <a:extLst>
              <a:ext uri="{FF2B5EF4-FFF2-40B4-BE49-F238E27FC236}">
                <a16:creationId xmlns:a16="http://schemas.microsoft.com/office/drawing/2014/main" id="{4E543EB9-5A28-40E7-BD10-8AA033732B3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Times New Roman" panose="02020603050405020304" pitchFamily="18" charset="0"/>
              </a:defRPr>
            </a:lvl1pPr>
          </a:lstStyle>
          <a:p>
            <a:pPr>
              <a:defRPr/>
            </a:pPr>
            <a:fld id="{50F5CA29-ADEA-4EDC-93B2-F332CEEAF111}" type="slidenum">
              <a:rPr lang="en-US" altLang="en-US"/>
              <a:pPr>
                <a:defRPr/>
              </a:pPr>
              <a:t>‹#›</a:t>
            </a:fld>
            <a:endParaRPr lang="en-US" altLang="en-US"/>
          </a:p>
        </p:txBody>
      </p:sp>
    </p:spTree>
    <p:extLst>
      <p:ext uri="{BB962C8B-B14F-4D97-AF65-F5344CB8AC3E}">
        <p14:creationId xmlns:p14="http://schemas.microsoft.com/office/powerpoint/2010/main" val="2173750034"/>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xStyles>
    <p:titleStyle>
      <a:lvl1pPr algn="ctr" rtl="0" eaLnBrk="0" fontAlgn="base" hangingPunct="0">
        <a:spcBef>
          <a:spcPct val="0"/>
        </a:spcBef>
        <a:spcAft>
          <a:spcPct val="0"/>
        </a:spcAft>
        <a:defRPr sz="4400">
          <a:solidFill>
            <a:srgbClr val="00006E"/>
          </a:solidFill>
          <a:latin typeface="+mj-lt"/>
          <a:ea typeface="+mj-ea"/>
          <a:cs typeface="+mj-cs"/>
        </a:defRPr>
      </a:lvl1pPr>
      <a:lvl2pPr algn="ctr" rtl="0" eaLnBrk="0" fontAlgn="base" hangingPunct="0">
        <a:spcBef>
          <a:spcPct val="0"/>
        </a:spcBef>
        <a:spcAft>
          <a:spcPct val="0"/>
        </a:spcAft>
        <a:defRPr sz="4400">
          <a:solidFill>
            <a:srgbClr val="00006E"/>
          </a:solidFill>
          <a:latin typeface="Arial Narrow" pitchFamily="34" charset="0"/>
        </a:defRPr>
      </a:lvl2pPr>
      <a:lvl3pPr algn="ctr" rtl="0" eaLnBrk="0" fontAlgn="base" hangingPunct="0">
        <a:spcBef>
          <a:spcPct val="0"/>
        </a:spcBef>
        <a:spcAft>
          <a:spcPct val="0"/>
        </a:spcAft>
        <a:defRPr sz="4400">
          <a:solidFill>
            <a:srgbClr val="00006E"/>
          </a:solidFill>
          <a:latin typeface="Arial Narrow" pitchFamily="34" charset="0"/>
        </a:defRPr>
      </a:lvl3pPr>
      <a:lvl4pPr algn="ctr" rtl="0" eaLnBrk="0" fontAlgn="base" hangingPunct="0">
        <a:spcBef>
          <a:spcPct val="0"/>
        </a:spcBef>
        <a:spcAft>
          <a:spcPct val="0"/>
        </a:spcAft>
        <a:defRPr sz="4400">
          <a:solidFill>
            <a:srgbClr val="00006E"/>
          </a:solidFill>
          <a:latin typeface="Arial Narrow" pitchFamily="34" charset="0"/>
        </a:defRPr>
      </a:lvl4pPr>
      <a:lvl5pPr algn="ctr" rtl="0" eaLnBrk="0" fontAlgn="base" hangingPunct="0">
        <a:spcBef>
          <a:spcPct val="0"/>
        </a:spcBef>
        <a:spcAft>
          <a:spcPct val="0"/>
        </a:spcAft>
        <a:defRPr sz="4400">
          <a:solidFill>
            <a:srgbClr val="00006E"/>
          </a:solidFill>
          <a:latin typeface="Arial Narrow" pitchFamily="34" charset="0"/>
        </a:defRPr>
      </a:lvl5pPr>
      <a:lvl6pPr marL="457200" algn="ctr" rtl="0" fontAlgn="base">
        <a:spcBef>
          <a:spcPct val="0"/>
        </a:spcBef>
        <a:spcAft>
          <a:spcPct val="0"/>
        </a:spcAft>
        <a:defRPr sz="4400">
          <a:solidFill>
            <a:srgbClr val="00006E"/>
          </a:solidFill>
          <a:latin typeface="Arial Narrow" pitchFamily="34" charset="0"/>
        </a:defRPr>
      </a:lvl6pPr>
      <a:lvl7pPr marL="914400" algn="ctr" rtl="0" fontAlgn="base">
        <a:spcBef>
          <a:spcPct val="0"/>
        </a:spcBef>
        <a:spcAft>
          <a:spcPct val="0"/>
        </a:spcAft>
        <a:defRPr sz="4400">
          <a:solidFill>
            <a:srgbClr val="00006E"/>
          </a:solidFill>
          <a:latin typeface="Arial Narrow" pitchFamily="34" charset="0"/>
        </a:defRPr>
      </a:lvl7pPr>
      <a:lvl8pPr marL="1371600" algn="ctr" rtl="0" fontAlgn="base">
        <a:spcBef>
          <a:spcPct val="0"/>
        </a:spcBef>
        <a:spcAft>
          <a:spcPct val="0"/>
        </a:spcAft>
        <a:defRPr sz="4400">
          <a:solidFill>
            <a:srgbClr val="00006E"/>
          </a:solidFill>
          <a:latin typeface="Arial Narrow" pitchFamily="34" charset="0"/>
        </a:defRPr>
      </a:lvl8pPr>
      <a:lvl9pPr marL="1828800" algn="ctr" rtl="0" fontAlgn="base">
        <a:spcBef>
          <a:spcPct val="0"/>
        </a:spcBef>
        <a:spcAft>
          <a:spcPct val="0"/>
        </a:spcAft>
        <a:defRPr sz="4400">
          <a:solidFill>
            <a:srgbClr val="00006E"/>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006E"/>
          </a:solidFill>
          <a:latin typeface="+mn-lt"/>
          <a:ea typeface="+mn-ea"/>
          <a:cs typeface="+mn-cs"/>
        </a:defRPr>
      </a:lvl1pPr>
      <a:lvl2pPr marL="742950" indent="-285750" algn="l" rtl="0" eaLnBrk="0" fontAlgn="base" hangingPunct="0">
        <a:spcBef>
          <a:spcPct val="20000"/>
        </a:spcBef>
        <a:spcAft>
          <a:spcPct val="0"/>
        </a:spcAft>
        <a:buChar char="•"/>
        <a:defRPr sz="3200">
          <a:solidFill>
            <a:srgbClr val="00006E"/>
          </a:solidFill>
          <a:latin typeface="+mn-lt"/>
        </a:defRPr>
      </a:lvl2pPr>
      <a:lvl3pPr marL="1143000" indent="-228600" algn="l" rtl="0" eaLnBrk="0" fontAlgn="base" hangingPunct="0">
        <a:spcBef>
          <a:spcPct val="20000"/>
        </a:spcBef>
        <a:spcAft>
          <a:spcPct val="0"/>
        </a:spcAft>
        <a:buChar char="•"/>
        <a:defRPr sz="2800">
          <a:solidFill>
            <a:srgbClr val="00006E"/>
          </a:solidFill>
          <a:latin typeface="+mn-lt"/>
        </a:defRPr>
      </a:lvl3pPr>
      <a:lvl4pPr marL="1600200" indent="-228600" algn="l" rtl="0" eaLnBrk="0" fontAlgn="base" hangingPunct="0">
        <a:spcBef>
          <a:spcPct val="20000"/>
        </a:spcBef>
        <a:spcAft>
          <a:spcPct val="0"/>
        </a:spcAft>
        <a:buChar char="•"/>
        <a:defRPr sz="2800">
          <a:solidFill>
            <a:srgbClr val="00006E"/>
          </a:solidFill>
          <a:latin typeface="+mn-lt"/>
        </a:defRPr>
      </a:lvl4pPr>
      <a:lvl5pPr marL="2057400" indent="-228600" algn="l" rtl="0" eaLnBrk="0" fontAlgn="base" hangingPunct="0">
        <a:spcBef>
          <a:spcPct val="20000"/>
        </a:spcBef>
        <a:spcAft>
          <a:spcPct val="0"/>
        </a:spcAft>
        <a:buChar char="•"/>
        <a:defRPr sz="2800">
          <a:solidFill>
            <a:srgbClr val="00006E"/>
          </a:solidFill>
          <a:latin typeface="+mn-lt"/>
        </a:defRPr>
      </a:lvl5pPr>
      <a:lvl6pPr marL="2514600" indent="-228600" algn="l" rtl="0" fontAlgn="base">
        <a:spcBef>
          <a:spcPct val="20000"/>
        </a:spcBef>
        <a:spcAft>
          <a:spcPct val="0"/>
        </a:spcAft>
        <a:buChar char="•"/>
        <a:defRPr sz="2800">
          <a:solidFill>
            <a:srgbClr val="00006E"/>
          </a:solidFill>
          <a:latin typeface="+mn-lt"/>
        </a:defRPr>
      </a:lvl6pPr>
      <a:lvl7pPr marL="2971800" indent="-228600" algn="l" rtl="0" fontAlgn="base">
        <a:spcBef>
          <a:spcPct val="20000"/>
        </a:spcBef>
        <a:spcAft>
          <a:spcPct val="0"/>
        </a:spcAft>
        <a:buChar char="•"/>
        <a:defRPr sz="2800">
          <a:solidFill>
            <a:srgbClr val="00006E"/>
          </a:solidFill>
          <a:latin typeface="+mn-lt"/>
        </a:defRPr>
      </a:lvl7pPr>
      <a:lvl8pPr marL="3429000" indent="-228600" algn="l" rtl="0" fontAlgn="base">
        <a:spcBef>
          <a:spcPct val="20000"/>
        </a:spcBef>
        <a:spcAft>
          <a:spcPct val="0"/>
        </a:spcAft>
        <a:buChar char="•"/>
        <a:defRPr sz="2800">
          <a:solidFill>
            <a:srgbClr val="00006E"/>
          </a:solidFill>
          <a:latin typeface="+mn-lt"/>
        </a:defRPr>
      </a:lvl8pPr>
      <a:lvl9pPr marL="3886200" indent="-228600" algn="l" rtl="0" fontAlgn="base">
        <a:spcBef>
          <a:spcPct val="20000"/>
        </a:spcBef>
        <a:spcAft>
          <a:spcPct val="0"/>
        </a:spcAft>
        <a:buChar char="•"/>
        <a:defRPr sz="2800">
          <a:solidFill>
            <a:srgbClr val="00006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unc.edu/vj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hyperlink" Target="http://newsreel.org/video/RACE-THE-POWER-OF-AN-ILLUSION"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nnaturalcauses.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www.raisingofamerica.org/"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hyperlink" Target="http://www.nbcnews.com/nightly-news/san-francisco-schools-transformed-power-meditation-n276301" TargetMode="Externa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avidlynchfoundation.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hyperlink" Target="http://go.unc.edu/sja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cid:X.MA13.1317321370@ao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cid:X.MA9.1317321370@aol.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http://go.unc.edu/vj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r>
              <a:rPr lang="en-US" altLang="en-US" dirty="0"/>
              <a:t>Broader Perspectives on Health Disparities</a:t>
            </a:r>
          </a:p>
        </p:txBody>
      </p:sp>
      <p:sp>
        <p:nvSpPr>
          <p:cNvPr id="64515" name="Rectangle 3"/>
          <p:cNvSpPr>
            <a:spLocks noGrp="1" noChangeArrowheads="1"/>
          </p:cNvSpPr>
          <p:nvPr>
            <p:ph type="subTitle" idx="1"/>
          </p:nvPr>
        </p:nvSpPr>
        <p:spPr>
          <a:xfrm>
            <a:off x="685800" y="2971800"/>
            <a:ext cx="8610600" cy="1600200"/>
          </a:xfrm>
        </p:spPr>
        <p:txBody>
          <a:bodyPr/>
          <a:lstStyle/>
          <a:p>
            <a:pPr eaLnBrk="1" hangingPunct="1"/>
            <a:r>
              <a:rPr lang="fr-FR" altLang="en-US" dirty="0"/>
              <a:t>Medical Dialogue, Sept 12,</a:t>
            </a:r>
            <a:r>
              <a:rPr lang="en-US" altLang="en-US" dirty="0"/>
              <a:t> 2017</a:t>
            </a:r>
          </a:p>
        </p:txBody>
      </p:sp>
      <p:sp>
        <p:nvSpPr>
          <p:cNvPr id="64516" name="Text Box 4"/>
          <p:cNvSpPr txBox="1">
            <a:spLocks noChangeArrowheads="1"/>
          </p:cNvSpPr>
          <p:nvPr/>
        </p:nvSpPr>
        <p:spPr bwMode="auto">
          <a:xfrm>
            <a:off x="685800" y="4114800"/>
            <a:ext cx="7848600"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dirty="0"/>
              <a:t>Victor J. Schoenbach, Ph.D., </a:t>
            </a:r>
            <a:r>
              <a:rPr lang="en-US" altLang="en-US" sz="2000" dirty="0">
                <a:hlinkClick r:id="rId3"/>
              </a:rPr>
              <a:t>http://</a:t>
            </a:r>
            <a:r>
              <a:rPr lang="en-US" altLang="en-US" sz="2000" dirty="0"/>
              <a:t>go.unc.edu/vjs/</a:t>
            </a:r>
          </a:p>
          <a:p>
            <a:pPr>
              <a:spcBef>
                <a:spcPts val="300"/>
              </a:spcBef>
            </a:pPr>
            <a:r>
              <a:rPr lang="en-US" altLang="en-US" sz="2000" dirty="0"/>
              <a:t>  Department of Epidemiology and Minority Health Project</a:t>
            </a:r>
          </a:p>
          <a:p>
            <a:pPr>
              <a:spcBef>
                <a:spcPts val="300"/>
              </a:spcBef>
            </a:pPr>
            <a:r>
              <a:rPr lang="en-US" altLang="en-US" sz="2000" dirty="0"/>
              <a:t>  UNC Gillings School of Global Public Health</a:t>
            </a:r>
          </a:p>
          <a:p>
            <a:pPr>
              <a:spcBef>
                <a:spcPts val="300"/>
              </a:spcBef>
            </a:pPr>
            <a:r>
              <a:rPr lang="en-US" altLang="en-US" sz="2400" dirty="0"/>
              <a:t>Marion E. Schoenbach </a:t>
            </a:r>
            <a:r>
              <a:rPr lang="en-US" altLang="en-US" sz="2000" dirty="0"/>
              <a:t>(Enabler)</a:t>
            </a:r>
          </a:p>
        </p:txBody>
      </p:sp>
      <p:sp>
        <p:nvSpPr>
          <p:cNvPr id="2" name="Date Placeholder 1"/>
          <p:cNvSpPr>
            <a:spLocks noGrp="1"/>
          </p:cNvSpPr>
          <p:nvPr>
            <p:ph type="dt" sz="half" idx="10"/>
          </p:nvPr>
        </p:nvSpPr>
        <p:spPr/>
        <p:txBody>
          <a:bodyPr/>
          <a:lstStyle/>
          <a:p>
            <a:pPr>
              <a:defRPr/>
            </a:pPr>
            <a:r>
              <a:rPr lang="en-US"/>
              <a:t>9/12/2017</a:t>
            </a:r>
            <a:endParaRPr lang="en-US" dirty="0"/>
          </a:p>
        </p:txBody>
      </p:sp>
      <p:sp>
        <p:nvSpPr>
          <p:cNvPr id="3" name="Footer Placeholder 2"/>
          <p:cNvSpPr>
            <a:spLocks noGrp="1"/>
          </p:cNvSpPr>
          <p:nvPr>
            <p:ph type="ftr" sz="quarter" idx="11"/>
          </p:nvPr>
        </p:nvSpPr>
        <p:spPr/>
        <p:txBody>
          <a:bodyPr/>
          <a:lstStyle/>
          <a:p>
            <a:pPr>
              <a:defRPr/>
            </a:pPr>
            <a:r>
              <a:rPr lang="en-US" dirty="0"/>
              <a:t>Medical Dialogue</a:t>
            </a:r>
          </a:p>
        </p:txBody>
      </p:sp>
      <p:sp>
        <p:nvSpPr>
          <p:cNvPr id="4" name="Slide Number Placeholder 3"/>
          <p:cNvSpPr>
            <a:spLocks noGrp="1"/>
          </p:cNvSpPr>
          <p:nvPr>
            <p:ph type="sldNum" sz="quarter" idx="12"/>
          </p:nvPr>
        </p:nvSpPr>
        <p:spPr/>
        <p:txBody>
          <a:bodyPr/>
          <a:lstStyle/>
          <a:p>
            <a:fld id="{4163243B-1852-4B56-A6C7-AE102C0F031B}"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What makes for health?</a:t>
            </a:r>
          </a:p>
        </p:txBody>
      </p:sp>
      <p:sp>
        <p:nvSpPr>
          <p:cNvPr id="6147" name="Rectangle 6"/>
          <p:cNvSpPr>
            <a:spLocks noChangeArrowheads="1"/>
          </p:cNvSpPr>
          <p:nvPr/>
        </p:nvSpPr>
        <p:spPr bwMode="auto">
          <a:xfrm>
            <a:off x="609600" y="1809750"/>
            <a:ext cx="792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a:t>Physical security, safety</a:t>
            </a:r>
          </a:p>
          <a:p>
            <a:pPr marL="342900" indent="-342900" eaLnBrk="1" hangingPunct="1">
              <a:spcBef>
                <a:spcPts val="1600"/>
              </a:spcBef>
              <a:buFont typeface="Arial" panose="020B0604020202020204" pitchFamily="34" charset="0"/>
              <a:buChar char="•"/>
            </a:pPr>
            <a:r>
              <a:rPr lang="en-US" altLang="en-US" sz="2800" dirty="0"/>
              <a:t>Pure air, water, food, environment</a:t>
            </a:r>
          </a:p>
          <a:p>
            <a:pPr marL="342900" indent="-342900" eaLnBrk="1" hangingPunct="1">
              <a:spcBef>
                <a:spcPts val="1600"/>
              </a:spcBef>
              <a:buFont typeface="Arial" panose="020B0604020202020204" pitchFamily="34" charset="0"/>
              <a:buChar char="•"/>
            </a:pPr>
            <a:r>
              <a:rPr lang="en-US" altLang="en-US" sz="2800" dirty="0"/>
              <a:t>Good nutrition, physical activity, immunizations, public health, health care</a:t>
            </a:r>
          </a:p>
          <a:p>
            <a:pPr marL="342900" indent="-342900" eaLnBrk="1" hangingPunct="1">
              <a:spcBef>
                <a:spcPts val="1600"/>
              </a:spcBef>
              <a:buFont typeface="Arial" panose="020B0604020202020204" pitchFamily="34" charset="0"/>
              <a:buChar char="•"/>
            </a:pPr>
            <a:r>
              <a:rPr lang="en-US" altLang="en-US" sz="2800" dirty="0"/>
              <a:t>Education, economic resources, social support, opportunities</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261576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altLang="en-US" dirty="0"/>
              <a:t>Official recognition of “Excess deaths” among </a:t>
            </a:r>
            <a:r>
              <a:rPr lang="en-US" altLang="en-US" dirty="0" err="1"/>
              <a:t>minorites</a:t>
            </a:r>
            <a:endParaRPr lang="en-US" altLang="en-US" dirty="0"/>
          </a:p>
        </p:txBody>
      </p:sp>
      <p:sp>
        <p:nvSpPr>
          <p:cNvPr id="70659" name="Rectangle 6"/>
          <p:cNvSpPr>
            <a:spLocks noGrp="1" noChangeArrowheads="1"/>
          </p:cNvSpPr>
          <p:nvPr>
            <p:ph type="body" sz="half" idx="2"/>
          </p:nvPr>
        </p:nvSpPr>
        <p:spPr>
          <a:xfrm>
            <a:off x="3962400" y="1905000"/>
            <a:ext cx="5334000" cy="4267200"/>
          </a:xfrm>
        </p:spPr>
        <p:txBody>
          <a:bodyPr/>
          <a:lstStyle/>
          <a:p>
            <a:pPr eaLnBrk="1" hangingPunct="1"/>
            <a:r>
              <a:rPr lang="en-US" altLang="en-US" sz="2600" dirty="0"/>
              <a:t>1985 “Heckler Report”</a:t>
            </a:r>
          </a:p>
          <a:p>
            <a:pPr eaLnBrk="1" hangingPunct="1">
              <a:spcBef>
                <a:spcPts val="1200"/>
              </a:spcBef>
            </a:pPr>
            <a:r>
              <a:rPr lang="en-US" altLang="en-US" sz="2600" dirty="0"/>
              <a:t>Useful landmark</a:t>
            </a:r>
          </a:p>
          <a:p>
            <a:pPr eaLnBrk="1" hangingPunct="1">
              <a:spcBef>
                <a:spcPts val="1200"/>
              </a:spcBef>
            </a:pPr>
            <a:r>
              <a:rPr lang="en-US" altLang="en-US" sz="2600" dirty="0"/>
              <a:t>Minorities experience 60,000 excess deaths</a:t>
            </a:r>
          </a:p>
          <a:p>
            <a:pPr eaLnBrk="1" hangingPunct="1">
              <a:spcBef>
                <a:spcPts val="1200"/>
              </a:spcBef>
            </a:pPr>
            <a:r>
              <a:rPr lang="en-US" altLang="en-US" sz="2600" dirty="0"/>
              <a:t>8 main recommendations, including: outreach, cultural awareness, coordination, health care access, data, research</a:t>
            </a:r>
          </a:p>
        </p:txBody>
      </p:sp>
      <p:pic>
        <p:nvPicPr>
          <p:cNvPr id="70660" name="Picture 7" descr="ReportOfSecretarysTaskForce-Cov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8812" y="1828800"/>
            <a:ext cx="3227388" cy="4267200"/>
          </a:xfrm>
          <a:noFill/>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altLang="en-US"/>
              <a:t>Report of the Secretary’s Task Force</a:t>
            </a:r>
          </a:p>
        </p:txBody>
      </p:sp>
      <p:sp>
        <p:nvSpPr>
          <p:cNvPr id="6147" name="Rectangle 6"/>
          <p:cNvSpPr>
            <a:spLocks noChangeArrowheads="1"/>
          </p:cNvSpPr>
          <p:nvPr/>
        </p:nvSpPr>
        <p:spPr bwMode="auto">
          <a:xfrm>
            <a:off x="609600" y="1809750"/>
            <a:ext cx="792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a:solidFill>
                  <a:srgbClr val="000000"/>
                </a:solidFill>
              </a:rPr>
              <a:t>"Despite the unprecedented explosion in scientific knowledge and the phenomenal capacity of medicine to diagnose, treat, and cure disease, Blacks, Hispanics, Native Americans, and those of Asian/Pacific Islander heritage have not benefited fully or equitably from the fruits of science or from those systems responsible for translating and using health sciences technology.“ </a:t>
            </a:r>
            <a:r>
              <a:rPr lang="en-US" altLang="en-US" sz="2000">
                <a:solidFill>
                  <a:srgbClr val="000000"/>
                </a:solidFill>
              </a:rPr>
              <a:t>(Introduction and Overview)</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160710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en-US" altLang="en-US"/>
              <a:t>1990s initiatives</a:t>
            </a:r>
          </a:p>
        </p:txBody>
      </p:sp>
      <p:sp>
        <p:nvSpPr>
          <p:cNvPr id="71683" name="Rectangle 6"/>
          <p:cNvSpPr>
            <a:spLocks noGrp="1" noChangeArrowheads="1"/>
          </p:cNvSpPr>
          <p:nvPr>
            <p:ph type="body" sz="half" idx="2"/>
          </p:nvPr>
        </p:nvSpPr>
        <p:spPr>
          <a:xfrm>
            <a:off x="457200" y="1981200"/>
            <a:ext cx="8534400" cy="4267200"/>
          </a:xfrm>
        </p:spPr>
        <p:txBody>
          <a:bodyPr/>
          <a:lstStyle/>
          <a:p>
            <a:pPr marL="0" indent="0" eaLnBrk="1" hangingPunct="1">
              <a:spcBef>
                <a:spcPts val="1200"/>
              </a:spcBef>
              <a:buFont typeface="Wingdings" panose="05000000000000000000" pitchFamily="2" charset="2"/>
              <a:buNone/>
            </a:pPr>
            <a:r>
              <a:rPr lang="en-US" altLang="en-US"/>
              <a:t>1990 NIH Office of Minority Programs</a:t>
            </a:r>
          </a:p>
          <a:p>
            <a:pPr marL="0" indent="0" eaLnBrk="1" hangingPunct="1">
              <a:spcBef>
                <a:spcPts val="1200"/>
              </a:spcBef>
              <a:buFont typeface="Wingdings" panose="05000000000000000000" pitchFamily="2" charset="2"/>
              <a:buNone/>
            </a:pPr>
            <a:r>
              <a:rPr lang="en-US" altLang="en-US"/>
              <a:t>1993 Health Revitalization Act, NIH ORMH</a:t>
            </a:r>
          </a:p>
          <a:p>
            <a:pPr marL="0" indent="0" eaLnBrk="1" hangingPunct="1">
              <a:spcBef>
                <a:spcPts val="1200"/>
              </a:spcBef>
              <a:buFont typeface="Wingdings" panose="05000000000000000000" pitchFamily="2" charset="2"/>
              <a:buNone/>
            </a:pPr>
            <a:r>
              <a:rPr lang="en-US" altLang="en-US"/>
              <a:t>1997 Presidential apology for Tuskegee</a:t>
            </a:r>
          </a:p>
          <a:p>
            <a:pPr marL="0" indent="0" eaLnBrk="1" hangingPunct="1">
              <a:spcBef>
                <a:spcPts val="1200"/>
              </a:spcBef>
              <a:buFont typeface="Wingdings" panose="05000000000000000000" pitchFamily="2" charset="2"/>
              <a:buNone/>
            </a:pPr>
            <a:r>
              <a:rPr lang="en-US" altLang="en-US"/>
              <a:t>APHA/HHS Campaign to Eliminate Racial and Ethnic Health Disparities</a:t>
            </a:r>
          </a:p>
          <a:p>
            <a:pPr marL="0" indent="0" eaLnBrk="1" hangingPunct="1">
              <a:spcBef>
                <a:spcPts val="1200"/>
              </a:spcBef>
              <a:buFont typeface="Wingdings" panose="05000000000000000000" pitchFamily="2" charset="2"/>
              <a:buNone/>
            </a:pPr>
            <a:r>
              <a:rPr lang="en-US" altLang="en-US"/>
              <a:t>2000 PL 106-525: Minority Health &amp; Health Disparities Research &amp; Education Act</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chor="t"/>
          <a:lstStyle/>
          <a:p>
            <a:pPr eaLnBrk="1" hangingPunct="1"/>
            <a:r>
              <a:rPr lang="en-US" altLang="en-US"/>
              <a:t>Healthy People 2010</a:t>
            </a:r>
          </a:p>
        </p:txBody>
      </p:sp>
      <p:sp>
        <p:nvSpPr>
          <p:cNvPr id="8195" name="Rectangle 6"/>
          <p:cNvSpPr>
            <a:spLocks noGrp="1" noChangeArrowheads="1"/>
          </p:cNvSpPr>
          <p:nvPr>
            <p:ph type="body" sz="half" idx="2"/>
          </p:nvPr>
        </p:nvSpPr>
        <p:spPr>
          <a:xfrm>
            <a:off x="381000" y="3124200"/>
            <a:ext cx="8458200" cy="2895600"/>
          </a:xfrm>
        </p:spPr>
        <p:txBody>
          <a:bodyPr/>
          <a:lstStyle/>
          <a:p>
            <a:pPr eaLnBrk="1" hangingPunct="1">
              <a:buFont typeface="Wingdings" panose="05000000000000000000" pitchFamily="2" charset="2"/>
              <a:buNone/>
            </a:pPr>
            <a:r>
              <a:rPr lang="en-US" altLang="en-US"/>
              <a:t>Overarching goals: </a:t>
            </a:r>
          </a:p>
          <a:p>
            <a:pPr eaLnBrk="1" hangingPunct="1">
              <a:buFont typeface="Wingdings" panose="05000000000000000000" pitchFamily="2" charset="2"/>
              <a:buNone/>
            </a:pPr>
            <a:r>
              <a:rPr lang="en-US" altLang="en-US"/>
              <a:t>	Goal 1: Increase Quality and Years of Healthy Life</a:t>
            </a:r>
          </a:p>
          <a:p>
            <a:pPr eaLnBrk="1" hangingPunct="1">
              <a:spcBef>
                <a:spcPts val="2000"/>
              </a:spcBef>
              <a:buFont typeface="Wingdings" panose="05000000000000000000" pitchFamily="2" charset="2"/>
              <a:buNone/>
            </a:pPr>
            <a:r>
              <a:rPr lang="en-US" altLang="en-US"/>
              <a:t>	</a:t>
            </a:r>
            <a:r>
              <a:rPr lang="en-US" altLang="en-US" b="1"/>
              <a:t>Goal 2: Eliminate Health Disparities</a:t>
            </a:r>
          </a:p>
        </p:txBody>
      </p:sp>
      <p:pic>
        <p:nvPicPr>
          <p:cNvPr id="8196" name="Picture 2" descr="Healthy People logo and Web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905000"/>
            <a:ext cx="4133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ealthy People logo and Web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1704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48287C41-B546-422D-8EC4-13B0729FBC77}" type="slidenum">
              <a:rPr lang="en-US" altLang="en-US" smtClean="0">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2094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US" altLang="en-US"/>
              <a:t>Trans-NIH strategy</a:t>
            </a:r>
          </a:p>
        </p:txBody>
      </p:sp>
      <p:sp>
        <p:nvSpPr>
          <p:cNvPr id="72707" name="Rectangle 6"/>
          <p:cNvSpPr>
            <a:spLocks noGrp="1" noChangeArrowheads="1"/>
          </p:cNvSpPr>
          <p:nvPr>
            <p:ph type="body" sz="half" idx="2"/>
          </p:nvPr>
        </p:nvSpPr>
        <p:spPr>
          <a:xfrm>
            <a:off x="457200" y="1828800"/>
            <a:ext cx="8305800" cy="4267200"/>
          </a:xfrm>
        </p:spPr>
        <p:txBody>
          <a:bodyPr/>
          <a:lstStyle/>
          <a:p>
            <a:pPr marL="0" indent="0" eaLnBrk="1" hangingPunct="1">
              <a:spcBef>
                <a:spcPts val="1200"/>
              </a:spcBef>
              <a:buFont typeface="Wingdings" panose="05000000000000000000" pitchFamily="2" charset="2"/>
              <a:buNone/>
            </a:pPr>
            <a:r>
              <a:rPr lang="en-US" altLang="en-US"/>
              <a:t>A primary goal of PL.106-525 - ensure that NIH health disparities research be an </a:t>
            </a:r>
            <a:r>
              <a:rPr lang="en-US" altLang="en-US" u="sng"/>
              <a:t>integrated and inclusive field of study</a:t>
            </a:r>
            <a:r>
              <a:rPr lang="en-US" altLang="en-US"/>
              <a:t>, rather than an aggregate of independent research activities in separate research domains.</a:t>
            </a:r>
          </a:p>
          <a:p>
            <a:pPr marL="0" indent="0" eaLnBrk="1" hangingPunct="1">
              <a:spcBef>
                <a:spcPts val="1200"/>
              </a:spcBef>
              <a:buFont typeface="Wingdings" panose="05000000000000000000" pitchFamily="2" charset="2"/>
              <a:buNone/>
            </a:pPr>
            <a:r>
              <a:rPr lang="en-US" altLang="en-US"/>
              <a:t>27 NIH institutes and centers developed strategic plans during 2002-2006</a:t>
            </a:r>
          </a:p>
          <a:p>
            <a:pPr marL="0" indent="0" eaLnBrk="1" hangingPunct="1">
              <a:spcBef>
                <a:spcPts val="1200"/>
              </a:spcBef>
              <a:buFont typeface="Wingdings" panose="05000000000000000000" pitchFamily="2" charset="2"/>
              <a:buNone/>
            </a:pPr>
            <a:endParaRPr lang="en-US" altLang="en-US"/>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533400" y="304800"/>
            <a:ext cx="8188325" cy="1216025"/>
          </a:xfrm>
        </p:spPr>
        <p:txBody>
          <a:bodyPr/>
          <a:lstStyle/>
          <a:p>
            <a:pPr eaLnBrk="1" hangingPunct="1"/>
            <a:r>
              <a:rPr lang="en-US" altLang="en-US"/>
              <a:t>IOM: Examining the NIH Health Disparities Research Plan (2006)</a:t>
            </a:r>
          </a:p>
        </p:txBody>
      </p:sp>
      <p:sp>
        <p:nvSpPr>
          <p:cNvPr id="73731" name="Rectangle 6"/>
          <p:cNvSpPr>
            <a:spLocks noGrp="1" noChangeArrowheads="1"/>
          </p:cNvSpPr>
          <p:nvPr>
            <p:ph type="body" sz="half" idx="2"/>
          </p:nvPr>
        </p:nvSpPr>
        <p:spPr>
          <a:xfrm>
            <a:off x="3581400" y="1752600"/>
            <a:ext cx="5410200" cy="4267200"/>
          </a:xfrm>
        </p:spPr>
        <p:txBody>
          <a:bodyPr/>
          <a:lstStyle/>
          <a:p>
            <a:pPr eaLnBrk="1" hangingPunct="1">
              <a:spcBef>
                <a:spcPts val="900"/>
              </a:spcBef>
            </a:pPr>
            <a:r>
              <a:rPr lang="en-US" altLang="en-US"/>
              <a:t>Conceptual issues</a:t>
            </a:r>
          </a:p>
          <a:p>
            <a:pPr eaLnBrk="1" hangingPunct="1">
              <a:spcBef>
                <a:spcPts val="900"/>
              </a:spcBef>
            </a:pPr>
            <a:r>
              <a:rPr lang="en-US" altLang="en-US"/>
              <a:t>Need more attention to social determinants, …</a:t>
            </a:r>
          </a:p>
          <a:p>
            <a:pPr eaLnBrk="1" hangingPunct="1">
              <a:spcBef>
                <a:spcPts val="900"/>
              </a:spcBef>
            </a:pPr>
            <a:r>
              <a:rPr lang="en-US" altLang="en-US"/>
              <a:t>Update strategic plans</a:t>
            </a:r>
          </a:p>
          <a:p>
            <a:pPr eaLnBrk="1" hangingPunct="1">
              <a:spcBef>
                <a:spcPts val="900"/>
              </a:spcBef>
            </a:pPr>
            <a:r>
              <a:rPr lang="en-US" altLang="en-US"/>
              <a:t>Budget not allocated</a:t>
            </a:r>
          </a:p>
          <a:p>
            <a:pPr eaLnBrk="1" hangingPunct="1">
              <a:spcBef>
                <a:spcPts val="900"/>
              </a:spcBef>
            </a:pPr>
            <a:r>
              <a:rPr lang="en-US" altLang="en-US"/>
              <a:t>More staffing</a:t>
            </a:r>
          </a:p>
          <a:p>
            <a:pPr eaLnBrk="1" hangingPunct="1">
              <a:spcBef>
                <a:spcPts val="900"/>
              </a:spcBef>
            </a:pPr>
            <a:r>
              <a:rPr lang="en-US" altLang="en-US"/>
              <a:t>Need more trans-NIH coordination</a:t>
            </a:r>
          </a:p>
        </p:txBody>
      </p:sp>
      <p:sp>
        <p:nvSpPr>
          <p:cNvPr id="73732"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828800"/>
            <a:ext cx="28130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chor="ctr"/>
          <a:lstStyle/>
          <a:p>
            <a:pPr eaLnBrk="1" hangingPunct="1"/>
            <a:r>
              <a:rPr lang="en-US" altLang="en-US" sz="3600"/>
              <a:t>Healthy People 2020: overarching goals</a:t>
            </a:r>
          </a:p>
        </p:txBody>
      </p:sp>
      <p:sp>
        <p:nvSpPr>
          <p:cNvPr id="9219" name="Rectangle 6"/>
          <p:cNvSpPr>
            <a:spLocks noGrp="1" noChangeArrowheads="1"/>
          </p:cNvSpPr>
          <p:nvPr>
            <p:ph type="body" sz="half" idx="2"/>
          </p:nvPr>
        </p:nvSpPr>
        <p:spPr>
          <a:xfrm>
            <a:off x="609600" y="1676400"/>
            <a:ext cx="7924800" cy="4267200"/>
          </a:xfrm>
        </p:spPr>
        <p:txBody>
          <a:bodyPr/>
          <a:lstStyle/>
          <a:p>
            <a:pPr marL="514350" indent="-514350" eaLnBrk="1" hangingPunct="1">
              <a:spcBef>
                <a:spcPts val="1200"/>
              </a:spcBef>
              <a:buFont typeface="Verdana" panose="020B0604030504040204" pitchFamily="34" charset="0"/>
              <a:buAutoNum type="arabicPeriod"/>
            </a:pPr>
            <a:r>
              <a:rPr lang="en-US" altLang="en-US" sz="2600" dirty="0"/>
              <a:t>Attain high quality, longer lives free of preventable disease, disability, injury, and premature death.</a:t>
            </a:r>
          </a:p>
          <a:p>
            <a:pPr marL="514350" indent="-514350" eaLnBrk="1" hangingPunct="1">
              <a:spcBef>
                <a:spcPts val="1200"/>
              </a:spcBef>
              <a:buFont typeface="Verdana" panose="020B0604030504040204" pitchFamily="34" charset="0"/>
              <a:buAutoNum type="arabicPeriod"/>
            </a:pPr>
            <a:r>
              <a:rPr lang="en-US" altLang="en-US" sz="2600" b="1" dirty="0"/>
              <a:t>Achieve health equity and eliminate disparities.</a:t>
            </a:r>
          </a:p>
          <a:p>
            <a:pPr marL="514350" indent="-514350" eaLnBrk="1" hangingPunct="1">
              <a:spcBef>
                <a:spcPts val="1200"/>
              </a:spcBef>
              <a:buFont typeface="Verdana" panose="020B0604030504040204" pitchFamily="34" charset="0"/>
              <a:buAutoNum type="arabicPeriod"/>
            </a:pPr>
            <a:r>
              <a:rPr lang="en-US" altLang="en-US" sz="2600" dirty="0"/>
              <a:t>Create social and physical environments that promote good health for all.</a:t>
            </a:r>
          </a:p>
          <a:p>
            <a:pPr marL="514350" indent="-514350" eaLnBrk="1" hangingPunct="1">
              <a:spcBef>
                <a:spcPts val="1200"/>
              </a:spcBef>
              <a:buFont typeface="Verdana" panose="020B0604030504040204" pitchFamily="34" charset="0"/>
              <a:buAutoNum type="arabicPeriod"/>
            </a:pPr>
            <a:r>
              <a:rPr lang="en-US" altLang="en-US" sz="2600" dirty="0"/>
              <a:t>Promote quality of life, healthy development, and healthy behaviors across all life stages.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06363"/>
            <a:ext cx="31337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17</a:t>
            </a:fld>
            <a:endParaRPr lang="en-US" altLang="en-US"/>
          </a:p>
        </p:txBody>
      </p:sp>
    </p:spTree>
    <p:extLst>
      <p:ext uri="{BB962C8B-B14F-4D97-AF65-F5344CB8AC3E}">
        <p14:creationId xmlns:p14="http://schemas.microsoft.com/office/powerpoint/2010/main" val="166586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nchor="ctr"/>
          <a:lstStyle/>
          <a:p>
            <a:pPr eaLnBrk="1" hangingPunct="1"/>
            <a:r>
              <a:rPr lang="en-US" altLang="en-US" sz="3200"/>
              <a:t>Healthy People 2010 Final Review: Changes in health disparities</a:t>
            </a:r>
          </a:p>
        </p:txBody>
      </p:sp>
      <p:sp>
        <p:nvSpPr>
          <p:cNvPr id="74755" name="Rectangle 6"/>
          <p:cNvSpPr>
            <a:spLocks noGrp="1" noChangeArrowheads="1"/>
          </p:cNvSpPr>
          <p:nvPr>
            <p:ph type="body" sz="half" idx="2"/>
          </p:nvPr>
        </p:nvSpPr>
        <p:spPr>
          <a:xfrm>
            <a:off x="1160463" y="1828800"/>
            <a:ext cx="7983537" cy="4267200"/>
          </a:xfrm>
        </p:spPr>
        <p:txBody>
          <a:bodyPr/>
          <a:lstStyle/>
          <a:p>
            <a:pPr marL="0" indent="0" eaLnBrk="1" hangingPunct="1">
              <a:buFont typeface="Wingdings" panose="05000000000000000000" pitchFamily="2" charset="2"/>
              <a:buNone/>
            </a:pPr>
            <a:endParaRPr lang="en-US" altLang="en-US"/>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75725"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Box 1"/>
          <p:cNvSpPr txBox="1">
            <a:spLocks noChangeArrowheads="1"/>
          </p:cNvSpPr>
          <p:nvPr/>
        </p:nvSpPr>
        <p:spPr bwMode="auto">
          <a:xfrm>
            <a:off x="3810000" y="1219200"/>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“most of the population-based objectives with data to measure disparities had no change in health disparities.”</a:t>
            </a:r>
          </a:p>
        </p:txBody>
      </p:sp>
      <p:sp>
        <p:nvSpPr>
          <p:cNvPr id="74758" name="TextBox 1"/>
          <p:cNvSpPr txBox="1">
            <a:spLocks noChangeArrowheads="1"/>
          </p:cNvSpPr>
          <p:nvPr/>
        </p:nvSpPr>
        <p:spPr bwMode="auto">
          <a:xfrm>
            <a:off x="381000" y="15240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(Healthy People 2010 Final Review)</a:t>
            </a:r>
          </a:p>
          <a:p>
            <a:endParaRPr lang="en-US" altLang="en-US"/>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ctr"/>
          <a:lstStyle/>
          <a:p>
            <a:pPr eaLnBrk="1" hangingPunct="1"/>
            <a:r>
              <a:rPr lang="en-US" altLang="en-US"/>
              <a:t>NIH Health Disparities Strategic Research Plan and Budget, Fiscal Years 2009-2013</a:t>
            </a:r>
          </a:p>
        </p:txBody>
      </p:sp>
      <p:sp>
        <p:nvSpPr>
          <p:cNvPr id="84995" name="Rectangle 6"/>
          <p:cNvSpPr>
            <a:spLocks noGrp="1" noChangeArrowheads="1"/>
          </p:cNvSpPr>
          <p:nvPr>
            <p:ph type="body" sz="half" idx="2"/>
          </p:nvPr>
        </p:nvSpPr>
        <p:spPr>
          <a:xfrm>
            <a:off x="609600" y="1905000"/>
            <a:ext cx="8077200" cy="3886200"/>
          </a:xfrm>
        </p:spPr>
        <p:txBody>
          <a:bodyPr/>
          <a:lstStyle/>
          <a:p>
            <a:pPr defTabSz="0" eaLnBrk="1" hangingPunct="1">
              <a:spcAft>
                <a:spcPts val="600"/>
              </a:spcAft>
              <a:tabLst>
                <a:tab pos="273050" algn="l"/>
                <a:tab pos="6284913" algn="ctr"/>
                <a:tab pos="7662863" algn="ctr"/>
              </a:tabLst>
            </a:pPr>
            <a:r>
              <a:rPr lang="en-US" altLang="en-US" sz="2800"/>
              <a:t>Health disparities persist and are seen across a broad spectrum of diseases and adverse outcomes.</a:t>
            </a:r>
          </a:p>
          <a:p>
            <a:pPr defTabSz="0" eaLnBrk="1" hangingPunct="1">
              <a:spcAft>
                <a:spcPts val="600"/>
              </a:spcAft>
              <a:tabLst>
                <a:tab pos="273050" algn="l"/>
                <a:tab pos="6284913" algn="ctr"/>
                <a:tab pos="7662863" algn="ctr"/>
              </a:tabLst>
            </a:pPr>
            <a:r>
              <a:rPr lang="en-US" altLang="en-US" sz="2800"/>
              <a:t>Health disparities are a concern for the nation.</a:t>
            </a:r>
          </a:p>
          <a:p>
            <a:pPr defTabSz="0" eaLnBrk="1" hangingPunct="1">
              <a:spcAft>
                <a:spcPts val="600"/>
              </a:spcAft>
              <a:tabLst>
                <a:tab pos="273050" algn="l"/>
                <a:tab pos="6284913" algn="ctr"/>
                <a:tab pos="7662863" algn="ctr"/>
              </a:tabLst>
            </a:pPr>
            <a:r>
              <a:rPr lang="en-US" altLang="en-US" sz="2800"/>
              <a:t>Health disparities are costly ~ 230 billion</a:t>
            </a:r>
          </a:p>
          <a:p>
            <a:pPr defTabSz="0" eaLnBrk="1" hangingPunct="1">
              <a:spcAft>
                <a:spcPts val="600"/>
              </a:spcAft>
              <a:tabLst>
                <a:tab pos="273050" algn="l"/>
                <a:tab pos="6284913" algn="ctr"/>
                <a:tab pos="7662863" algn="ctr"/>
              </a:tabLst>
            </a:pPr>
            <a:r>
              <a:rPr lang="en-US" altLang="en-US" sz="2800"/>
              <a:t>Health disparities are “shaped by the interaction of … social, environmental, behavioral, and biological factors.”</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19</a:t>
            </a:fld>
            <a:endParaRPr lang="en-US" altLang="en-US"/>
          </a:p>
        </p:txBody>
      </p:sp>
    </p:spTree>
    <p:extLst>
      <p:ext uri="{BB962C8B-B14F-4D97-AF65-F5344CB8AC3E}">
        <p14:creationId xmlns:p14="http://schemas.microsoft.com/office/powerpoint/2010/main" val="289944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F1C4-F233-4523-8278-F7CB8416ADC0}"/>
              </a:ext>
            </a:extLst>
          </p:cNvPr>
          <p:cNvSpPr>
            <a:spLocks noGrp="1"/>
          </p:cNvSpPr>
          <p:nvPr>
            <p:ph type="title"/>
          </p:nvPr>
        </p:nvSpPr>
        <p:spPr/>
        <p:txBody>
          <a:bodyPr/>
          <a:lstStyle/>
          <a:p>
            <a:r>
              <a:rPr lang="en-US" altLang="en-US" dirty="0"/>
              <a:t>Conflicts of interest</a:t>
            </a:r>
            <a:endParaRPr lang="en-US" dirty="0"/>
          </a:p>
        </p:txBody>
      </p:sp>
      <p:sp>
        <p:nvSpPr>
          <p:cNvPr id="3" name="Content Placeholder 2">
            <a:extLst>
              <a:ext uri="{FF2B5EF4-FFF2-40B4-BE49-F238E27FC236}">
                <a16:creationId xmlns:a16="http://schemas.microsoft.com/office/drawing/2014/main" id="{39947B0D-C410-4BD5-990B-2E29A70E0980}"/>
              </a:ext>
            </a:extLst>
          </p:cNvPr>
          <p:cNvSpPr>
            <a:spLocks noGrp="1"/>
          </p:cNvSpPr>
          <p:nvPr>
            <p:ph idx="1"/>
          </p:nvPr>
        </p:nvSpPr>
        <p:spPr/>
        <p:txBody>
          <a:bodyPr/>
          <a:lstStyle/>
          <a:p>
            <a:r>
              <a:rPr lang="en-US" dirty="0"/>
              <a:t>I have no conventional conflicts of interest to disclose</a:t>
            </a:r>
          </a:p>
        </p:txBody>
      </p:sp>
      <p:sp>
        <p:nvSpPr>
          <p:cNvPr id="4" name="Date Placeholder 3">
            <a:extLst>
              <a:ext uri="{FF2B5EF4-FFF2-40B4-BE49-F238E27FC236}">
                <a16:creationId xmlns:a16="http://schemas.microsoft.com/office/drawing/2014/main" id="{368CA9FC-D4A9-4768-9EE8-897468E50D19}"/>
              </a:ext>
            </a:extLst>
          </p:cNvPr>
          <p:cNvSpPr>
            <a:spLocks noGrp="1"/>
          </p:cNvSpPr>
          <p:nvPr>
            <p:ph type="dt" sz="half" idx="10"/>
          </p:nvPr>
        </p:nvSpPr>
        <p:spPr/>
        <p:txBody>
          <a:bodyPr/>
          <a:lstStyle/>
          <a:p>
            <a:pPr>
              <a:defRPr/>
            </a:pPr>
            <a:r>
              <a:rPr lang="en-US"/>
              <a:t>9/12/2017</a:t>
            </a:r>
          </a:p>
        </p:txBody>
      </p:sp>
      <p:sp>
        <p:nvSpPr>
          <p:cNvPr id="5" name="Footer Placeholder 4">
            <a:extLst>
              <a:ext uri="{FF2B5EF4-FFF2-40B4-BE49-F238E27FC236}">
                <a16:creationId xmlns:a16="http://schemas.microsoft.com/office/drawing/2014/main" id="{1E2FB603-5EAA-46F3-B56B-C314F8A6BAEA}"/>
              </a:ext>
            </a:extLst>
          </p:cNvPr>
          <p:cNvSpPr>
            <a:spLocks noGrp="1"/>
          </p:cNvSpPr>
          <p:nvPr>
            <p:ph type="ftr" sz="quarter" idx="11"/>
          </p:nvPr>
        </p:nvSpPr>
        <p:spPr/>
        <p:txBody>
          <a:bodyPr/>
          <a:lstStyle/>
          <a:p>
            <a:pPr>
              <a:defRPr/>
            </a:pPr>
            <a:r>
              <a:rPr lang="en-US"/>
              <a:t>Medical Dialogue</a:t>
            </a:r>
          </a:p>
        </p:txBody>
      </p:sp>
      <p:sp>
        <p:nvSpPr>
          <p:cNvPr id="6" name="Slide Number Placeholder 5">
            <a:extLst>
              <a:ext uri="{FF2B5EF4-FFF2-40B4-BE49-F238E27FC236}">
                <a16:creationId xmlns:a16="http://schemas.microsoft.com/office/drawing/2014/main" id="{285C868A-07D4-4CF8-9990-8BEF7C83B09A}"/>
              </a:ext>
            </a:extLst>
          </p:cNvPr>
          <p:cNvSpPr>
            <a:spLocks noGrp="1"/>
          </p:cNvSpPr>
          <p:nvPr>
            <p:ph type="sldNum" sz="quarter" idx="12"/>
          </p:nvPr>
        </p:nvSpPr>
        <p:spPr/>
        <p:txBody>
          <a:bodyPr/>
          <a:lstStyle/>
          <a:p>
            <a:fld id="{96322AC5-9F07-4F12-8E98-F76D0634F9AE}" type="slidenum">
              <a:rPr lang="en-US" altLang="en-US" smtClean="0"/>
              <a:pPr/>
              <a:t>2</a:t>
            </a:fld>
            <a:endParaRPr lang="en-US" altLang="en-US"/>
          </a:p>
        </p:txBody>
      </p:sp>
    </p:spTree>
    <p:extLst>
      <p:ext uri="{BB962C8B-B14F-4D97-AF65-F5344CB8AC3E}">
        <p14:creationId xmlns:p14="http://schemas.microsoft.com/office/powerpoint/2010/main" val="268227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nchor="ctr"/>
          <a:lstStyle/>
          <a:p>
            <a:pPr eaLnBrk="1" hangingPunct="1"/>
            <a:r>
              <a:rPr lang="en-US" altLang="en-US" sz="3600"/>
              <a:t>How Far Have We Come in Reducing Health Disparities</a:t>
            </a:r>
          </a:p>
        </p:txBody>
      </p:sp>
      <p:sp>
        <p:nvSpPr>
          <p:cNvPr id="17411" name="Rectangle 6"/>
          <p:cNvSpPr>
            <a:spLocks noGrp="1" noChangeArrowheads="1"/>
          </p:cNvSpPr>
          <p:nvPr>
            <p:ph type="body" sz="half" idx="2"/>
          </p:nvPr>
        </p:nvSpPr>
        <p:spPr>
          <a:xfrm>
            <a:off x="609600" y="1828800"/>
            <a:ext cx="7983538" cy="4267200"/>
          </a:xfrm>
        </p:spPr>
        <p:txBody>
          <a:bodyPr/>
          <a:lstStyle/>
          <a:p>
            <a:pPr marL="0" indent="0" eaLnBrk="1" hangingPunct="1">
              <a:buFont typeface="Wingdings" panose="05000000000000000000" pitchFamily="2" charset="2"/>
              <a:buNone/>
              <a:defRPr/>
            </a:pPr>
            <a:r>
              <a:rPr lang="en-US" sz="2200" dirty="0"/>
              <a:t>Recurring themes from an April 8, 2010 Institute of Medicine workshop:</a:t>
            </a:r>
          </a:p>
          <a:p>
            <a:pPr eaLnBrk="1" hangingPunct="1">
              <a:defRPr/>
            </a:pPr>
            <a:r>
              <a:rPr lang="en-US" sz="2200" dirty="0"/>
              <a:t>Health disparities are not going away</a:t>
            </a:r>
          </a:p>
          <a:p>
            <a:pPr eaLnBrk="1" hangingPunct="1">
              <a:defRPr/>
            </a:pPr>
            <a:r>
              <a:rPr lang="en-US" sz="2200" dirty="0"/>
              <a:t>Economic hardship is an important contributor</a:t>
            </a:r>
          </a:p>
          <a:p>
            <a:pPr eaLnBrk="1" hangingPunct="1">
              <a:defRPr/>
            </a:pPr>
            <a:r>
              <a:rPr lang="en-US" sz="2200" dirty="0"/>
              <a:t>Institutional racism and racial discrimination persist</a:t>
            </a:r>
          </a:p>
          <a:p>
            <a:pPr eaLnBrk="1" hangingPunct="1">
              <a:defRPr/>
            </a:pPr>
            <a:r>
              <a:rPr lang="en-US" sz="2200" dirty="0"/>
              <a:t>Residential segregation, community environment</a:t>
            </a:r>
          </a:p>
          <a:p>
            <a:pPr eaLnBrk="1" hangingPunct="1">
              <a:defRPr/>
            </a:pPr>
            <a:r>
              <a:rPr lang="en-US" sz="2200" dirty="0"/>
              <a:t>Low levels of awareness among general public</a:t>
            </a:r>
          </a:p>
          <a:p>
            <a:pPr eaLnBrk="1" hangingPunct="1">
              <a:defRPr/>
            </a:pPr>
            <a:r>
              <a:rPr lang="en-US" sz="2200" dirty="0"/>
              <a:t>Policies of federal agencies besides those directly related to health</a:t>
            </a:r>
          </a:p>
          <a:p>
            <a:pPr eaLnBrk="1" hangingPunct="1">
              <a:defRPr/>
            </a:pPr>
            <a:r>
              <a:rPr lang="en-US" sz="2200" dirty="0"/>
              <a:t>Community input/initiation is key</a:t>
            </a:r>
          </a:p>
          <a:p>
            <a:pPr eaLnBrk="1" hangingPunct="1">
              <a:defRPr/>
            </a:pPr>
            <a:r>
              <a:rPr lang="en-US" sz="2200" dirty="0"/>
              <a:t>The Affordable Care Act should help</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533400" y="304800"/>
            <a:ext cx="8188325" cy="1216025"/>
          </a:xfrm>
        </p:spPr>
        <p:txBody>
          <a:bodyPr/>
          <a:lstStyle/>
          <a:p>
            <a:pPr eaLnBrk="1" hangingPunct="1"/>
            <a:r>
              <a:rPr lang="en-US" altLang="en-US"/>
              <a:t>2012: How Far Have We Come in Reducing Health Disparities?</a:t>
            </a:r>
          </a:p>
        </p:txBody>
      </p:sp>
      <p:sp>
        <p:nvSpPr>
          <p:cNvPr id="8195" name="Rectangle 6"/>
          <p:cNvSpPr>
            <a:spLocks noGrp="1" noChangeArrowheads="1"/>
          </p:cNvSpPr>
          <p:nvPr>
            <p:ph type="body" sz="half" idx="2"/>
          </p:nvPr>
        </p:nvSpPr>
        <p:spPr>
          <a:xfrm>
            <a:off x="3581400" y="1752600"/>
            <a:ext cx="5410200" cy="4267200"/>
          </a:xfrm>
        </p:spPr>
        <p:txBody>
          <a:bodyPr/>
          <a:lstStyle/>
          <a:p>
            <a:pPr marL="0" indent="0" eaLnBrk="1" hangingPunct="1">
              <a:spcBef>
                <a:spcPts val="900"/>
              </a:spcBef>
              <a:buFont typeface="Wingdings" panose="05000000000000000000" pitchFamily="2" charset="2"/>
              <a:buNone/>
              <a:defRPr/>
            </a:pPr>
            <a:r>
              <a:rPr lang="en-US" dirty="0"/>
              <a:t>Paula </a:t>
            </a:r>
            <a:r>
              <a:rPr lang="en-US" dirty="0" err="1"/>
              <a:t>Braveman</a:t>
            </a:r>
            <a:r>
              <a:rPr lang="en-US" dirty="0"/>
              <a:t>:</a:t>
            </a:r>
          </a:p>
          <a:p>
            <a:pPr eaLnBrk="1" hangingPunct="1">
              <a:spcBef>
                <a:spcPts val="900"/>
              </a:spcBef>
              <a:defRPr/>
            </a:pPr>
            <a:r>
              <a:rPr lang="en-US" dirty="0"/>
              <a:t>More and better research on social determinants, …</a:t>
            </a:r>
          </a:p>
          <a:p>
            <a:pPr eaLnBrk="1" hangingPunct="1">
              <a:spcBef>
                <a:spcPts val="900"/>
              </a:spcBef>
              <a:defRPr/>
            </a:pPr>
            <a:r>
              <a:rPr lang="en-US" dirty="0"/>
              <a:t>Intervention research</a:t>
            </a:r>
          </a:p>
          <a:p>
            <a:pPr eaLnBrk="1" hangingPunct="1">
              <a:spcBef>
                <a:spcPts val="900"/>
              </a:spcBef>
              <a:defRPr/>
            </a:pPr>
            <a:r>
              <a:rPr lang="en-US" dirty="0"/>
              <a:t>Translational research:</a:t>
            </a:r>
            <a:br>
              <a:rPr lang="en-US" dirty="0"/>
            </a:br>
            <a:r>
              <a:rPr lang="en-US" dirty="0"/>
              <a:t>How inform public?</a:t>
            </a:r>
            <a:br>
              <a:rPr lang="en-US" dirty="0"/>
            </a:br>
            <a:r>
              <a:rPr lang="en-US" dirty="0"/>
              <a:t>How get them to care?</a:t>
            </a:r>
            <a:br>
              <a:rPr lang="en-US" dirty="0"/>
            </a:br>
            <a:r>
              <a:rPr lang="en-US" dirty="0"/>
              <a:t>How create political will</a:t>
            </a:r>
          </a:p>
        </p:txBody>
      </p:sp>
      <p:sp>
        <p:nvSpPr>
          <p:cNvPr id="76804"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a:p>
        </p:txBody>
      </p:sp>
      <p:pic>
        <p:nvPicPr>
          <p:cNvPr id="76805" name="Picture 2" descr="http://images.nap.edu/images/cover.php?id=13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84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b"/>
          <a:lstStyle/>
          <a:p>
            <a:pPr eaLnBrk="1" hangingPunct="1"/>
            <a:r>
              <a:rPr lang="en-US" altLang="en-US" dirty="0"/>
              <a:t>What is missing?</a:t>
            </a:r>
          </a:p>
        </p:txBody>
      </p:sp>
      <p:sp>
        <p:nvSpPr>
          <p:cNvPr id="87043" name="Rectangle 6"/>
          <p:cNvSpPr>
            <a:spLocks noGrp="1" noChangeArrowheads="1"/>
          </p:cNvSpPr>
          <p:nvPr>
            <p:ph type="body" sz="half" idx="2"/>
          </p:nvPr>
        </p:nvSpPr>
        <p:spPr>
          <a:xfrm>
            <a:off x="609600" y="2057400"/>
            <a:ext cx="8077200" cy="3886200"/>
          </a:xfrm>
        </p:spPr>
        <p:txBody>
          <a:bodyPr/>
          <a:lstStyle/>
          <a:p>
            <a:pPr marL="0" indent="0" defTabSz="0" eaLnBrk="1" hangingPunct="1">
              <a:spcAft>
                <a:spcPts val="600"/>
              </a:spcAft>
              <a:buNone/>
              <a:tabLst>
                <a:tab pos="273050" algn="l"/>
                <a:tab pos="6284913" algn="ctr"/>
                <a:tab pos="7662863" algn="ctr"/>
              </a:tabLst>
            </a:pPr>
            <a:r>
              <a:rPr lang="en-US" altLang="en-US" sz="2800" dirty="0"/>
              <a:t>“In order to eliminate disparities in health, we need leaders who care enough, know enough, will do enough and are persistent enough.”</a:t>
            </a:r>
          </a:p>
          <a:p>
            <a:pPr marL="0" indent="0" defTabSz="0" eaLnBrk="1" hangingPunct="1">
              <a:spcBef>
                <a:spcPts val="1600"/>
              </a:spcBef>
              <a:spcAft>
                <a:spcPts val="600"/>
              </a:spcAft>
              <a:buNone/>
              <a:tabLst>
                <a:tab pos="273050" algn="l"/>
                <a:tab pos="6284913" algn="ctr"/>
                <a:tab pos="7662863" algn="ctr"/>
              </a:tabLst>
            </a:pPr>
            <a:r>
              <a:rPr lang="en-US" altLang="en-US" sz="2000" dirty="0"/>
              <a:t>(David </a:t>
            </a:r>
            <a:r>
              <a:rPr lang="en-US" altLang="en-US" sz="2000" dirty="0" err="1"/>
              <a:t>Satcher</a:t>
            </a:r>
            <a:r>
              <a:rPr lang="en-US" altLang="en-US" sz="2000" dirty="0"/>
              <a:t>, MD, PhD, “From Eliminating Health Disparities to Achieving Health Equity Bridging the Gap”, American College of Epidemiology 2015 annual meeting on “Systemic determinants of health”)</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22</a:t>
            </a:fld>
            <a:endParaRPr lang="en-US" altLang="en-US"/>
          </a:p>
        </p:txBody>
      </p:sp>
    </p:spTree>
    <p:extLst>
      <p:ext uri="{BB962C8B-B14F-4D97-AF65-F5344CB8AC3E}">
        <p14:creationId xmlns:p14="http://schemas.microsoft.com/office/powerpoint/2010/main" val="250911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9/12/2017</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Medical Dialogue</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B823C5-AFF2-4B43-B903-81133394F7B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9" name="Text Box 2"/>
          <p:cNvSpPr txBox="1">
            <a:spLocks noChangeArrowheads="1"/>
          </p:cNvSpPr>
          <p:nvPr/>
        </p:nvSpPr>
        <p:spPr bwMode="auto">
          <a:xfrm>
            <a:off x="609600" y="1746250"/>
            <a:ext cx="8001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6E"/>
                </a:solidFill>
                <a:latin typeface="Arial Narrow" panose="020B0606020202030204" pitchFamily="34" charset="0"/>
              </a:defRPr>
            </a:lvl1pPr>
            <a:lvl2pPr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Biological “races” (subspecies) do not exist in humans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Socially constructed race: “Arbitrarily utilizes aspects of morphology, geography, culture, language, religion, etc., in the service of a social dominance hierarchy.” </a:t>
            </a:r>
            <a: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(Joseph Graves, “The Meaning of Race in Medicine”, 2006 annual Summer Public Research Videoconference on Minority Health</a:t>
            </a:r>
            <a:b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http://sph.unc.edu/webcast/sph-webcasts/?webcast_id=2006-06-26_vc1210sc2006/</a:t>
            </a:r>
            <a:r>
              <a:rPr kumimoji="0" lang="en-US"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6150" name="Rectangle 3"/>
          <p:cNvSpPr>
            <a:spLocks noGrp="1" noChangeArrowheads="1"/>
          </p:cNvSpPr>
          <p:nvPr>
            <p:ph type="title" idx="4294967295"/>
          </p:nvPr>
        </p:nvSpPr>
        <p:spPr>
          <a:xfrm>
            <a:off x="609600" y="381000"/>
            <a:ext cx="7924800" cy="1143000"/>
          </a:xfrm>
        </p:spPr>
        <p:txBody>
          <a:bodyPr/>
          <a:lstStyle/>
          <a:p>
            <a:pPr eaLnBrk="1" hangingPunct="1"/>
            <a:r>
              <a:rPr lang="en-US" altLang="en-US" sz="4200" dirty="0"/>
              <a:t>One area of progress: </a:t>
            </a:r>
            <a:br>
              <a:rPr lang="en-US" altLang="en-US" sz="4200" dirty="0"/>
            </a:br>
            <a:r>
              <a:rPr lang="en-US" altLang="en-US" sz="4200" dirty="0"/>
              <a:t>“Race” -&gt; “Racism”</a:t>
            </a:r>
            <a:endParaRPr lang="en-US" altLang="en-US" dirty="0"/>
          </a:p>
        </p:txBody>
      </p:sp>
    </p:spTree>
    <p:extLst>
      <p:ext uri="{BB962C8B-B14F-4D97-AF65-F5344CB8AC3E}">
        <p14:creationId xmlns:p14="http://schemas.microsoft.com/office/powerpoint/2010/main" val="202247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1020D2-83A4-4C95-A412-8C0C6EFED47C}"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a:t>Good reads:</a:t>
            </a:r>
          </a:p>
        </p:txBody>
      </p:sp>
      <p:sp>
        <p:nvSpPr>
          <p:cNvPr id="109571" name="Rectangle 3"/>
          <p:cNvSpPr>
            <a:spLocks noGrp="1" noChangeArrowheads="1"/>
          </p:cNvSpPr>
          <p:nvPr>
            <p:ph type="body" sz="half" idx="1"/>
          </p:nvPr>
        </p:nvSpPr>
        <p:spPr>
          <a:xfrm>
            <a:off x="228600" y="5257800"/>
            <a:ext cx="8458200" cy="1371600"/>
          </a:xfrm>
        </p:spPr>
        <p:txBody>
          <a:bodyPr/>
          <a:lstStyle/>
          <a:p>
            <a:pPr>
              <a:lnSpc>
                <a:spcPct val="90000"/>
              </a:lnSpc>
            </a:pPr>
            <a:r>
              <a:rPr lang="en-US" altLang="en-US" sz="2000" dirty="0"/>
              <a:t>J.L. Graves, </a:t>
            </a:r>
            <a:r>
              <a:rPr lang="en-US" altLang="en-US" sz="2000" u="sng" dirty="0"/>
              <a:t>The Emperor’s New Clothes: Biological Theories of Race at the Millennium</a:t>
            </a:r>
            <a:r>
              <a:rPr lang="en-US" altLang="en-US" sz="2000" dirty="0"/>
              <a:t>, Rutgers University Press, 2001, 2005; </a:t>
            </a:r>
            <a:r>
              <a:rPr lang="en-US" altLang="en-US" sz="2000" u="sng" dirty="0"/>
              <a:t>The Race Myth: Why We Pretend Race Exists in America</a:t>
            </a:r>
            <a:r>
              <a:rPr lang="en-US" altLang="en-US" sz="2000" dirty="0"/>
              <a:t>, Dutton Press, 2005.</a:t>
            </a:r>
          </a:p>
        </p:txBody>
      </p:sp>
      <p:pic>
        <p:nvPicPr>
          <p:cNvPr id="109572" name="Picture 4" descr="Emperor_front"/>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828800" y="1752600"/>
            <a:ext cx="2217738" cy="3429000"/>
          </a:xfrm>
          <a:ln/>
        </p:spPr>
      </p:pic>
      <p:pic>
        <p:nvPicPr>
          <p:cNvPr id="109575" name="Picture 7" descr="Race Myth_soft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752600"/>
            <a:ext cx="215423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9/12/2017</a:t>
            </a: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Medical Dialogue</a:t>
            </a:r>
          </a:p>
        </p:txBody>
      </p:sp>
    </p:spTree>
    <p:extLst>
      <p:ext uri="{BB962C8B-B14F-4D97-AF65-F5344CB8AC3E}">
        <p14:creationId xmlns:p14="http://schemas.microsoft.com/office/powerpoint/2010/main" val="1242214041"/>
      </p:ext>
    </p:extLst>
  </p:cSld>
  <p:clrMapOvr>
    <a:masterClrMapping/>
  </p:clrMapOvr>
  <p:transition spd="med">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1020D2-83A4-4C95-A412-8C0C6EFED47C}"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a:t>Good viewing:</a:t>
            </a:r>
          </a:p>
        </p:txBody>
      </p:sp>
      <p:sp>
        <p:nvSpPr>
          <p:cNvPr id="2" name="Content Placeholder 1"/>
          <p:cNvSpPr>
            <a:spLocks noGrp="1"/>
          </p:cNvSpPr>
          <p:nvPr>
            <p:ph sz="quarter" idx="2"/>
          </p:nvPr>
        </p:nvSpPr>
        <p:spPr/>
        <p:txBody>
          <a:bodyPr/>
          <a:lstStyle/>
          <a:p>
            <a:endParaRPr lang="en-US" dirty="0"/>
          </a:p>
        </p:txBody>
      </p:sp>
      <p:pic>
        <p:nvPicPr>
          <p:cNvPr id="4" name="Picture 3">
            <a:hlinkClick r:id="rId3"/>
          </p:cNvPr>
          <p:cNvPicPr>
            <a:picLocks noChangeAspect="1"/>
          </p:cNvPicPr>
          <p:nvPr/>
        </p:nvPicPr>
        <p:blipFill>
          <a:blip r:embed="rId4"/>
          <a:stretch>
            <a:fillRect/>
          </a:stretch>
        </p:blipFill>
        <p:spPr>
          <a:xfrm>
            <a:off x="1762125" y="1447800"/>
            <a:ext cx="6010275" cy="5125327"/>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9/12/2017</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Medical Dialogue</a:t>
            </a:r>
          </a:p>
        </p:txBody>
      </p:sp>
    </p:spTree>
    <p:extLst>
      <p:ext uri="{BB962C8B-B14F-4D97-AF65-F5344CB8AC3E}">
        <p14:creationId xmlns:p14="http://schemas.microsoft.com/office/powerpoint/2010/main" val="1364044417"/>
      </p:ext>
    </p:extLst>
  </p:cSld>
  <p:clrMapOvr>
    <a:masterClrMapping/>
  </p:clrMapOvr>
  <p:transition spd="med">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dirty="0"/>
              <a:t>But influences are pervasive</a:t>
            </a:r>
          </a:p>
        </p:txBody>
      </p:sp>
      <p:sp>
        <p:nvSpPr>
          <p:cNvPr id="51203"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sz="2200" dirty="0"/>
              <a:t>“… Americans are exposed, via television, to nonverbal race bias, and such exposure can influence perceivers' race associations and self-reported racial attitudes.  Nonverbal behavior that communicates favoritism of one race over another can be so subtle that even across a large number of exposures, perceivers are unable to consciously identify the nonverbal pattern.  Yet despite (or perhaps because of) this subtlety, exposure to nonverbal race bias may transmit race bias to perceivers." 1714</a:t>
            </a:r>
          </a:p>
          <a:p>
            <a:pPr eaLnBrk="1" hangingPunct="1">
              <a:buFont typeface="Wingdings" panose="05000000000000000000" pitchFamily="2" charset="2"/>
              <a:buNone/>
              <a:defRPr/>
            </a:pPr>
            <a:r>
              <a:rPr lang="en-US" sz="2000" dirty="0"/>
              <a:t>	Max </a:t>
            </a:r>
            <a:r>
              <a:rPr lang="en-US" sz="2000" dirty="0" err="1"/>
              <a:t>Weisbuch</a:t>
            </a:r>
            <a:r>
              <a:rPr lang="en-US" sz="2000" dirty="0"/>
              <a:t>, Kristin </a:t>
            </a:r>
            <a:r>
              <a:rPr lang="en-US" sz="2000" dirty="0" err="1"/>
              <a:t>Pauker</a:t>
            </a:r>
            <a:r>
              <a:rPr lang="en-US" sz="2000" dirty="0"/>
              <a:t>, </a:t>
            </a:r>
            <a:r>
              <a:rPr lang="en-US" sz="2000" dirty="0" err="1"/>
              <a:t>Nalini</a:t>
            </a:r>
            <a:r>
              <a:rPr lang="en-US" sz="2000" dirty="0"/>
              <a:t> </a:t>
            </a:r>
            <a:r>
              <a:rPr lang="en-US" sz="2000" dirty="0" err="1"/>
              <a:t>Ambady</a:t>
            </a:r>
            <a:r>
              <a:rPr lang="en-US" sz="2000" dirty="0"/>
              <a:t>. The subtle transmission of race bias via televised nonverbal behavior.  </a:t>
            </a:r>
            <a:r>
              <a:rPr lang="en-US" sz="2000" i="1" dirty="0"/>
              <a:t>Science</a:t>
            </a:r>
            <a:r>
              <a:rPr lang="en-US" sz="2000" dirty="0"/>
              <a:t> 18 Dec 2009;326:1711-1714.</a:t>
            </a:r>
          </a:p>
          <a:p>
            <a:pPr eaLnBrk="1" hangingPunct="1">
              <a:buFont typeface="Wingdings" panose="05000000000000000000" pitchFamily="2" charset="2"/>
              <a:buNone/>
              <a:defRPr/>
            </a:pPr>
            <a:endParaRPr lang="en-US" sz="2000" dirty="0"/>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26</a:t>
            </a:fld>
            <a:endParaRPr lang="en-US" altLang="en-US"/>
          </a:p>
        </p:txBody>
      </p:sp>
    </p:spTree>
    <p:extLst>
      <p:ext uri="{BB962C8B-B14F-4D97-AF65-F5344CB8AC3E}">
        <p14:creationId xmlns:p14="http://schemas.microsoft.com/office/powerpoint/2010/main" val="284957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a:t>Poverty is bad for our health</a:t>
            </a:r>
          </a:p>
        </p:txBody>
      </p:sp>
      <p:pic>
        <p:nvPicPr>
          <p:cNvPr id="2" name="Picture 1">
            <a:hlinkClick r:id="rId3"/>
          </p:cNvPr>
          <p:cNvPicPr>
            <a:picLocks noChangeAspect="1"/>
          </p:cNvPicPr>
          <p:nvPr/>
        </p:nvPicPr>
        <p:blipFill>
          <a:blip r:embed="rId4"/>
          <a:stretch>
            <a:fillRect/>
          </a:stretch>
        </p:blipFill>
        <p:spPr>
          <a:xfrm>
            <a:off x="1447800" y="1676400"/>
            <a:ext cx="6426406" cy="4848225"/>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9/12/2017</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Medical Dialogue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7AD9BD-ADDD-41A8-9B49-A5576A881173}"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3108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a:t>And bad for our </a:t>
            </a:r>
            <a:r>
              <a:rPr lang="en-US" altLang="en-US" dirty="0" err="1"/>
              <a:t>childen</a:t>
            </a:r>
            <a:endParaRPr lang="en-US" altLang="en-US" dirty="0"/>
          </a:p>
        </p:txBody>
      </p:sp>
      <p:pic>
        <p:nvPicPr>
          <p:cNvPr id="3" name="Picture 2">
            <a:hlinkClick r:id="rId3"/>
          </p:cNvPr>
          <p:cNvPicPr>
            <a:picLocks noChangeAspect="1"/>
          </p:cNvPicPr>
          <p:nvPr/>
        </p:nvPicPr>
        <p:blipFill>
          <a:blip r:embed="rId4"/>
          <a:stretch>
            <a:fillRect/>
          </a:stretch>
        </p:blipFill>
        <p:spPr>
          <a:xfrm>
            <a:off x="866531" y="1887729"/>
            <a:ext cx="7591669" cy="4284471"/>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9/12/2017</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Medical Dialogue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7AD9BD-ADDD-41A8-9B49-A5576A881173}"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781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ctr"/>
          <a:lstStyle/>
          <a:p>
            <a:pPr eaLnBrk="1" hangingPunct="1"/>
            <a:r>
              <a:rPr lang="en-US" altLang="en-US" dirty="0"/>
              <a:t>Can we centrally plan away health disparities?</a:t>
            </a:r>
          </a:p>
        </p:txBody>
      </p:sp>
      <p:sp>
        <p:nvSpPr>
          <p:cNvPr id="87043" name="Rectangle 6"/>
          <p:cNvSpPr>
            <a:spLocks noGrp="1" noChangeArrowheads="1"/>
          </p:cNvSpPr>
          <p:nvPr>
            <p:ph type="body" sz="half" idx="2"/>
          </p:nvPr>
        </p:nvSpPr>
        <p:spPr>
          <a:xfrm>
            <a:off x="609600" y="1981200"/>
            <a:ext cx="8077200" cy="3886200"/>
          </a:xfrm>
        </p:spPr>
        <p:txBody>
          <a:bodyPr/>
          <a:lstStyle/>
          <a:p>
            <a:pPr defTabSz="0" eaLnBrk="1" hangingPunct="1">
              <a:spcAft>
                <a:spcPts val="600"/>
              </a:spcAft>
              <a:tabLst>
                <a:tab pos="273050" algn="l"/>
                <a:tab pos="6284913" algn="ctr"/>
                <a:tab pos="7662863" algn="ctr"/>
              </a:tabLst>
            </a:pPr>
            <a:r>
              <a:rPr lang="en-US" altLang="en-US" sz="2800" dirty="0"/>
              <a:t>All aspects of life affect health, and we don’t understand any aspect fully.</a:t>
            </a:r>
          </a:p>
          <a:p>
            <a:pPr defTabSz="0" eaLnBrk="1" hangingPunct="1">
              <a:spcAft>
                <a:spcPts val="600"/>
              </a:spcAft>
              <a:tabLst>
                <a:tab pos="273050" algn="l"/>
                <a:tab pos="6284913" algn="ctr"/>
                <a:tab pos="7662863" algn="ctr"/>
              </a:tabLst>
            </a:pPr>
            <a:r>
              <a:rPr lang="en-US" altLang="en-US" sz="2800" dirty="0"/>
              <a:t>Actions have multiple causes and effects (direct vs. indirect, now vs. later, …).</a:t>
            </a:r>
          </a:p>
          <a:p>
            <a:pPr defTabSz="0" eaLnBrk="1" hangingPunct="1">
              <a:spcAft>
                <a:spcPts val="600"/>
              </a:spcAft>
              <a:tabLst>
                <a:tab pos="273050" algn="l"/>
                <a:tab pos="6284913" algn="ctr"/>
                <a:tab pos="7662863" algn="ctr"/>
              </a:tabLst>
            </a:pPr>
            <a:r>
              <a:rPr lang="en-US" altLang="en-US" sz="2800" dirty="0"/>
              <a:t>Different people have different views and are affected differently.</a:t>
            </a:r>
          </a:p>
          <a:p>
            <a:pPr defTabSz="0" eaLnBrk="1" hangingPunct="1">
              <a:spcAft>
                <a:spcPts val="600"/>
              </a:spcAft>
              <a:tabLst>
                <a:tab pos="273050" algn="l"/>
                <a:tab pos="6284913" algn="ctr"/>
                <a:tab pos="7662863" algn="ctr"/>
              </a:tabLst>
            </a:pPr>
            <a:r>
              <a:rPr lang="en-US" altLang="en-US" sz="2800" dirty="0"/>
              <a:t>We can’t all agree, and there is no one in charge.</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r>
              <a:rPr lang="en-US" altLang="en-US" dirty="0"/>
              <a:t>A glimpse back at from whence we’ve come</a:t>
            </a:r>
          </a:p>
        </p:txBody>
      </p:sp>
      <p:sp>
        <p:nvSpPr>
          <p:cNvPr id="3" name="Subtitle 2"/>
          <p:cNvSpPr>
            <a:spLocks noGrp="1"/>
          </p:cNvSpPr>
          <p:nvPr>
            <p:ph type="subTitle" idx="1"/>
          </p:nvPr>
        </p:nvSpPr>
        <p:spPr>
          <a:xfrm>
            <a:off x="838200" y="4648200"/>
            <a:ext cx="7772400" cy="1752600"/>
          </a:xfrm>
        </p:spPr>
        <p:txBody>
          <a:bodyPr rtlCol="0">
            <a:normAutofit/>
          </a:bodyPr>
          <a:lstStyle/>
          <a:p>
            <a:pPr eaLnBrk="1" fontAlgn="auto" hangingPunct="1">
              <a:spcAft>
                <a:spcPts val="0"/>
              </a:spcAft>
              <a:defRPr/>
            </a:pPr>
            <a:endParaRPr lang="en-US" dirty="0"/>
          </a:p>
        </p:txBody>
      </p:sp>
      <p:sp>
        <p:nvSpPr>
          <p:cNvPr id="2" name="Date Placeholder 1"/>
          <p:cNvSpPr>
            <a:spLocks noGrp="1"/>
          </p:cNvSpPr>
          <p:nvPr>
            <p:ph type="dt" sz="half" idx="10"/>
          </p:nvPr>
        </p:nvSpPr>
        <p:spPr/>
        <p:txBody>
          <a:bodyPr/>
          <a:lstStyle/>
          <a:p>
            <a:pPr>
              <a:defRPr/>
            </a:pPr>
            <a:r>
              <a:rPr lang="en-US"/>
              <a:t>9/12/2017</a:t>
            </a:r>
          </a:p>
        </p:txBody>
      </p:sp>
      <p:sp>
        <p:nvSpPr>
          <p:cNvPr id="4" name="Footer Placeholder 3"/>
          <p:cNvSpPr>
            <a:spLocks noGrp="1"/>
          </p:cNvSpPr>
          <p:nvPr>
            <p:ph type="ftr" sz="quarter" idx="11"/>
          </p:nvPr>
        </p:nvSpPr>
        <p:spPr/>
        <p:txBody>
          <a:bodyPr/>
          <a:lstStyle/>
          <a:p>
            <a:pPr>
              <a:defRPr/>
            </a:pPr>
            <a:r>
              <a:rPr lang="en-US"/>
              <a:t>Medical Dialogue</a:t>
            </a:r>
          </a:p>
        </p:txBody>
      </p:sp>
      <p:sp>
        <p:nvSpPr>
          <p:cNvPr id="5" name="Slide Number Placeholder 4"/>
          <p:cNvSpPr>
            <a:spLocks noGrp="1"/>
          </p:cNvSpPr>
          <p:nvPr>
            <p:ph type="sldNum" sz="quarter" idx="12"/>
          </p:nvPr>
        </p:nvSpPr>
        <p:spPr/>
        <p:txBody>
          <a:bodyPr/>
          <a:lstStyle/>
          <a:p>
            <a:fld id="{00812B2D-1BDF-44D7-891B-BEAB6EBF8313}"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9/12/2017</a:t>
            </a:r>
          </a:p>
        </p:txBody>
      </p:sp>
      <p:sp>
        <p:nvSpPr>
          <p:cNvPr id="88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Medical Dialogue</a:t>
            </a:r>
            <a:endParaRPr lang="en-US" altLang="en-US" dirty="0"/>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FBBE95B-1706-48E3-B7B1-AE90350F1887}" type="slidenum">
              <a:rPr lang="en-US" altLang="en-US"/>
              <a:pPr/>
              <a:t>30</a:t>
            </a:fld>
            <a:endParaRPr lang="en-US" altLang="en-US"/>
          </a:p>
        </p:txBody>
      </p:sp>
      <p:sp>
        <p:nvSpPr>
          <p:cNvPr id="88069" name="Rectangle 2"/>
          <p:cNvSpPr>
            <a:spLocks noGrp="1" noChangeArrowheads="1"/>
          </p:cNvSpPr>
          <p:nvPr>
            <p:ph type="title"/>
          </p:nvPr>
        </p:nvSpPr>
        <p:spPr>
          <a:xfrm>
            <a:off x="685800" y="228600"/>
            <a:ext cx="7772400" cy="1143000"/>
          </a:xfrm>
        </p:spPr>
        <p:txBody>
          <a:bodyPr/>
          <a:lstStyle/>
          <a:p>
            <a:pPr eaLnBrk="1" hangingPunct="1"/>
            <a:r>
              <a:rPr lang="en-US" altLang="en-US" sz="4000"/>
              <a:t>Behavior is fundamental</a:t>
            </a:r>
          </a:p>
        </p:txBody>
      </p:sp>
      <p:sp>
        <p:nvSpPr>
          <p:cNvPr id="22534" name="Rectangle 3"/>
          <p:cNvSpPr>
            <a:spLocks noGrp="1" noChangeArrowheads="1"/>
          </p:cNvSpPr>
          <p:nvPr>
            <p:ph type="body" idx="1"/>
          </p:nvPr>
        </p:nvSpPr>
        <p:spPr>
          <a:xfrm>
            <a:off x="533400" y="1828800"/>
            <a:ext cx="8077200" cy="4114800"/>
          </a:xfrm>
        </p:spPr>
        <p:txBody>
          <a:bodyPr/>
          <a:lstStyle/>
          <a:p>
            <a:pPr marL="0" indent="0" defTabSz="0" eaLnBrk="1" hangingPunct="1">
              <a:spcAft>
                <a:spcPts val="600"/>
              </a:spcAft>
              <a:buFont typeface="Wingdings" panose="05000000000000000000" pitchFamily="2" charset="2"/>
              <a:buNone/>
              <a:tabLst>
                <a:tab pos="273050" algn="l"/>
                <a:tab pos="6284913" algn="ctr"/>
                <a:tab pos="7662863" algn="ctr"/>
              </a:tabLst>
              <a:defRPr/>
            </a:pPr>
            <a:r>
              <a:rPr lang="en-US" altLang="en-US" sz="2800" dirty="0"/>
              <a:t>Health disparities arise from and are maintained by behavior:</a:t>
            </a:r>
          </a:p>
          <a:p>
            <a:pPr defTabSz="0" eaLnBrk="1" hangingPunct="1">
              <a:spcBef>
                <a:spcPts val="300"/>
              </a:spcBef>
              <a:spcAft>
                <a:spcPts val="300"/>
              </a:spcAft>
              <a:tabLst>
                <a:tab pos="273050" algn="l"/>
                <a:tab pos="6284913" algn="ctr"/>
                <a:tab pos="7662863" algn="ctr"/>
              </a:tabLst>
              <a:defRPr/>
            </a:pPr>
            <a:r>
              <a:rPr lang="en-US" altLang="en-US" sz="2800" dirty="0"/>
              <a:t>Personal behavior</a:t>
            </a:r>
          </a:p>
          <a:p>
            <a:pPr defTabSz="0" eaLnBrk="1" hangingPunct="1">
              <a:spcBef>
                <a:spcPts val="300"/>
              </a:spcBef>
              <a:spcAft>
                <a:spcPts val="300"/>
              </a:spcAft>
              <a:tabLst>
                <a:tab pos="273050" algn="l"/>
                <a:tab pos="6284913" algn="ctr"/>
                <a:tab pos="7662863" algn="ctr"/>
              </a:tabLst>
              <a:defRPr/>
            </a:pPr>
            <a:r>
              <a:rPr lang="en-US" altLang="en-US" sz="2800" dirty="0"/>
              <a:t>Expressive behavior</a:t>
            </a:r>
          </a:p>
          <a:p>
            <a:pPr defTabSz="0" eaLnBrk="1" hangingPunct="1">
              <a:spcBef>
                <a:spcPts val="300"/>
              </a:spcBef>
              <a:spcAft>
                <a:spcPts val="300"/>
              </a:spcAft>
              <a:tabLst>
                <a:tab pos="273050" algn="l"/>
                <a:tab pos="6284913" algn="ctr"/>
                <a:tab pos="7662863" algn="ctr"/>
              </a:tabLst>
              <a:defRPr/>
            </a:pPr>
            <a:r>
              <a:rPr lang="en-US" altLang="en-US" sz="2800" dirty="0"/>
              <a:t>Professional behavior</a:t>
            </a:r>
          </a:p>
          <a:p>
            <a:pPr defTabSz="0" eaLnBrk="1" hangingPunct="1">
              <a:spcBef>
                <a:spcPts val="300"/>
              </a:spcBef>
              <a:spcAft>
                <a:spcPts val="300"/>
              </a:spcAft>
              <a:tabLst>
                <a:tab pos="273050" algn="l"/>
                <a:tab pos="6284913" algn="ctr"/>
                <a:tab pos="7662863" algn="ctr"/>
              </a:tabLst>
              <a:defRPr/>
            </a:pPr>
            <a:r>
              <a:rPr lang="en-US" altLang="en-US" sz="2800" dirty="0"/>
              <a:t>Economic behavior</a:t>
            </a:r>
          </a:p>
          <a:p>
            <a:pPr defTabSz="0" eaLnBrk="1" hangingPunct="1">
              <a:spcBef>
                <a:spcPts val="300"/>
              </a:spcBef>
              <a:spcAft>
                <a:spcPts val="300"/>
              </a:spcAft>
              <a:tabLst>
                <a:tab pos="273050" algn="l"/>
                <a:tab pos="6284913" algn="ctr"/>
                <a:tab pos="7662863" algn="ctr"/>
              </a:tabLst>
              <a:defRPr/>
            </a:pPr>
            <a:r>
              <a:rPr lang="en-US" altLang="en-US" sz="2800" dirty="0"/>
              <a:t>Political behavior</a:t>
            </a:r>
          </a:p>
          <a:p>
            <a:pPr marL="0" indent="0" eaLnBrk="1" hangingPunct="1">
              <a:spcBef>
                <a:spcPct val="40000"/>
              </a:spcBef>
              <a:buFont typeface="Wingdings" panose="05000000000000000000" pitchFamily="2" charset="2"/>
              <a:buNone/>
              <a:defRPr/>
            </a:pPr>
            <a:r>
              <a:rPr lang="en-US" altLang="en-US" sz="2800" dirty="0"/>
              <a:t>What influences behavior?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srgbClr val="000000"/>
                </a:solidFill>
              </a:rPr>
              <a:t>9/12/2017</a:t>
            </a:r>
          </a:p>
        </p:txBody>
      </p:sp>
      <p:sp>
        <p:nvSpPr>
          <p:cNvPr id="1075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srgbClr val="000000"/>
                </a:solidFill>
              </a:rPr>
              <a:t>Medical Dialogue</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72AA65-39A9-45DD-9E95-F15168469236}" type="slidenum">
              <a:rPr lang="en-US" altLang="en-US">
                <a:solidFill>
                  <a:srgbClr val="000000"/>
                </a:solidFill>
              </a:rPr>
              <a:pPr/>
              <a:t>31</a:t>
            </a:fld>
            <a:endParaRPr lang="en-US" altLang="en-US">
              <a:solidFill>
                <a:srgbClr val="000000"/>
              </a:solidFill>
            </a:endParaRPr>
          </a:p>
        </p:txBody>
      </p:sp>
      <p:sp>
        <p:nvSpPr>
          <p:cNvPr id="107525" name="Rectangle 2"/>
          <p:cNvSpPr>
            <a:spLocks noGrp="1" noChangeArrowheads="1"/>
          </p:cNvSpPr>
          <p:nvPr>
            <p:ph type="title"/>
          </p:nvPr>
        </p:nvSpPr>
        <p:spPr>
          <a:xfrm>
            <a:off x="685800" y="228600"/>
            <a:ext cx="7772400" cy="1143000"/>
          </a:xfrm>
        </p:spPr>
        <p:txBody>
          <a:bodyPr/>
          <a:lstStyle/>
          <a:p>
            <a:pPr eaLnBrk="1" hangingPunct="1"/>
            <a:r>
              <a:rPr lang="en-US" altLang="en-US" sz="4000"/>
              <a:t>Brain changes from early abuse</a:t>
            </a:r>
          </a:p>
        </p:txBody>
      </p:sp>
      <p:sp>
        <p:nvSpPr>
          <p:cNvPr id="107526" name="Rectangle 3"/>
          <p:cNvSpPr>
            <a:spLocks noGrp="1" noChangeArrowheads="1"/>
          </p:cNvSpPr>
          <p:nvPr>
            <p:ph type="body" idx="1"/>
          </p:nvPr>
        </p:nvSpPr>
        <p:spPr>
          <a:xfrm>
            <a:off x="533400" y="1630363"/>
            <a:ext cx="8077200" cy="4114800"/>
          </a:xfrm>
        </p:spPr>
        <p:txBody>
          <a:bodyPr/>
          <a:lstStyle/>
          <a:p>
            <a:pPr eaLnBrk="1" hangingPunct="1">
              <a:spcBef>
                <a:spcPct val="60000"/>
              </a:spcBef>
            </a:pPr>
            <a:r>
              <a:rPr lang="en-US" altLang="en-US" sz="2800"/>
              <a:t>Child abuse alters hyothalamic-pituitary-adrenal stress responses &amp; suicide risk.</a:t>
            </a:r>
          </a:p>
          <a:p>
            <a:pPr eaLnBrk="1" hangingPunct="1">
              <a:spcBef>
                <a:spcPct val="30000"/>
              </a:spcBef>
            </a:pPr>
            <a:r>
              <a:rPr lang="en-US" altLang="en-US" sz="2800"/>
              <a:t>Comparison of suicide victims with and without a history of child abuse found decreased levels of and differences in glucocorticoid receptor mRNA in brain.</a:t>
            </a:r>
          </a:p>
          <a:p>
            <a:pPr eaLnBrk="1" hangingPunct="1">
              <a:spcBef>
                <a:spcPct val="30000"/>
              </a:spcBef>
            </a:pPr>
            <a:r>
              <a:rPr lang="en-US" altLang="en-US" sz="2800"/>
              <a:t>Epigenetic regulation of hippocampal glucocorticoid receptor expression.</a:t>
            </a:r>
          </a:p>
          <a:p>
            <a:pPr algn="r" eaLnBrk="1" hangingPunct="1">
              <a:spcBef>
                <a:spcPct val="100000"/>
              </a:spcBef>
              <a:buFontTx/>
              <a:buNone/>
            </a:pPr>
            <a:r>
              <a:rPr lang="en-US" altLang="en-US" sz="1600"/>
              <a:t>(McGowan PO </a:t>
            </a:r>
            <a:r>
              <a:rPr lang="en-US" altLang="en-US" sz="1600" i="1"/>
              <a:t>et al</a:t>
            </a:r>
            <a:r>
              <a:rPr lang="en-US" altLang="en-US" sz="1600"/>
              <a:t>., Epigenetic Regulation Brain Child Abuse, </a:t>
            </a:r>
            <a:r>
              <a:rPr lang="en-US" altLang="en-US" sz="1600" i="1"/>
              <a:t>Nature Neuroscience</a:t>
            </a:r>
            <a:r>
              <a:rPr lang="en-US" altLang="en-US" sz="1600"/>
              <a:t>, March 2009;12(3):241-3)</a:t>
            </a:r>
          </a:p>
        </p:txBody>
      </p:sp>
    </p:spTree>
    <p:extLst>
      <p:ext uri="{BB962C8B-B14F-4D97-AF65-F5344CB8AC3E}">
        <p14:creationId xmlns:p14="http://schemas.microsoft.com/office/powerpoint/2010/main" val="324615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9/12/2017</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Medical Dialogue</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12CFE1-7EC6-498A-904D-BE33700DC99A}" type="slidenum">
              <a:rPr lang="en-US" altLang="en-US"/>
              <a:pPr/>
              <a:t>32</a:t>
            </a:fld>
            <a:endParaRPr lang="en-US" altLang="en-US"/>
          </a:p>
        </p:txBody>
      </p:sp>
      <p:sp>
        <p:nvSpPr>
          <p:cNvPr id="89093" name="Rectangle 2"/>
          <p:cNvSpPr>
            <a:spLocks noGrp="1" noChangeArrowheads="1"/>
          </p:cNvSpPr>
          <p:nvPr>
            <p:ph type="title"/>
          </p:nvPr>
        </p:nvSpPr>
        <p:spPr>
          <a:xfrm>
            <a:off x="685800" y="228600"/>
            <a:ext cx="7772400" cy="1143000"/>
          </a:xfrm>
        </p:spPr>
        <p:txBody>
          <a:bodyPr/>
          <a:lstStyle/>
          <a:p>
            <a:pPr eaLnBrk="1" hangingPunct="1"/>
            <a:r>
              <a:rPr lang="en-US" altLang="en-US" sz="4000" dirty="0"/>
              <a:t>Your brain on hormones</a:t>
            </a:r>
          </a:p>
        </p:txBody>
      </p:sp>
      <p:sp>
        <p:nvSpPr>
          <p:cNvPr id="89094"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dirty="0"/>
              <a:t>“… hormones alter emotional states (such as fear), bias attention (for example, toward sexual stimuli), or change the pleasantness or </a:t>
            </a:r>
            <a:r>
              <a:rPr lang="en-US" altLang="en-US" sz="2400" dirty="0" err="1"/>
              <a:t>aversiveness</a:t>
            </a:r>
            <a:r>
              <a:rPr lang="en-US" altLang="en-US" sz="2400" dirty="0"/>
              <a:t> of stimuli (such as infant odors) to alter behavioral probabilities in ways that depend on prior experience.”</a:t>
            </a:r>
            <a:r>
              <a:rPr lang="en-US" altLang="en-US" sz="2000" dirty="0"/>
              <a:t> p1146</a:t>
            </a:r>
          </a:p>
          <a:p>
            <a:pPr eaLnBrk="1" hangingPunct="1">
              <a:spcBef>
                <a:spcPct val="40000"/>
              </a:spcBef>
            </a:pPr>
            <a:r>
              <a:rPr lang="en-US" altLang="en-US" sz="2400" dirty="0"/>
              <a:t>“The basic endocrine mechanisms and brain structures have been remarkably conserved in the course of evolution . . .”</a:t>
            </a:r>
          </a:p>
          <a:p>
            <a:pPr algn="r" eaLnBrk="1" hangingPunct="1">
              <a:spcBef>
                <a:spcPct val="100000"/>
              </a:spcBef>
              <a:buFontTx/>
              <a:buNone/>
            </a:pPr>
            <a:r>
              <a:rPr lang="en-US" altLang="en-US" sz="1600" dirty="0"/>
              <a:t>(Elizabeth Adkins-Regan.  Under the influence of hormones.  </a:t>
            </a:r>
            <a:r>
              <a:rPr lang="en-US" altLang="en-US" sz="1600" i="1" dirty="0"/>
              <a:t>Science</a:t>
            </a:r>
            <a:r>
              <a:rPr lang="en-US" altLang="en-US" sz="1600" dirty="0"/>
              <a:t> 29 May 2009;324:1145.  Review of Peter T. Ellison and Peter B. Gray, eds. </a:t>
            </a:r>
            <a:r>
              <a:rPr lang="en-US" altLang="en-US" sz="1600" i="1" dirty="0"/>
              <a:t>Endocrinology of social relationships</a:t>
            </a:r>
            <a:r>
              <a:rPr lang="en-US" altLang="en-US" sz="1600" dirty="0"/>
              <a:t>.  Harvard, 2009)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9/12/2017</a:t>
            </a:r>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Medical Dialogue</a:t>
            </a:r>
          </a:p>
        </p:txBody>
      </p:sp>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646533-BBF7-48FF-B511-945CE56B32BC}" type="slidenum">
              <a:rPr lang="en-US" altLang="en-US"/>
              <a:pPr/>
              <a:t>33</a:t>
            </a:fld>
            <a:endParaRPr lang="en-US" altLang="en-US"/>
          </a:p>
        </p:txBody>
      </p:sp>
      <p:sp>
        <p:nvSpPr>
          <p:cNvPr id="90117" name="Rectangle 2"/>
          <p:cNvSpPr>
            <a:spLocks noGrp="1" noChangeArrowheads="1"/>
          </p:cNvSpPr>
          <p:nvPr>
            <p:ph type="title"/>
          </p:nvPr>
        </p:nvSpPr>
        <p:spPr>
          <a:xfrm>
            <a:off x="685800" y="228600"/>
            <a:ext cx="7772400" cy="1143000"/>
          </a:xfrm>
        </p:spPr>
        <p:txBody>
          <a:bodyPr/>
          <a:lstStyle/>
          <a:p>
            <a:pPr eaLnBrk="1" hangingPunct="1"/>
            <a:r>
              <a:rPr lang="en-US" altLang="en-US" sz="4000" dirty="0"/>
              <a:t>Our brains are plastic</a:t>
            </a:r>
          </a:p>
        </p:txBody>
      </p:sp>
      <p:sp>
        <p:nvSpPr>
          <p:cNvPr id="90118"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a:t>Habitual actions require less mental effort than actions selected to achieve an outcome but must be inhibited if the situation changes.</a:t>
            </a:r>
          </a:p>
          <a:p>
            <a:pPr eaLnBrk="1" hangingPunct="1">
              <a:spcBef>
                <a:spcPct val="40000"/>
              </a:spcBef>
            </a:pPr>
            <a:r>
              <a:rPr lang="en-US" altLang="en-US" sz="2400"/>
              <a:t>Rats subjected to chronic stress became less sensitive to changes in outcomes.</a:t>
            </a:r>
          </a:p>
          <a:p>
            <a:pPr eaLnBrk="1" hangingPunct="1">
              <a:spcBef>
                <a:spcPct val="40000"/>
              </a:spcBef>
            </a:pPr>
            <a:r>
              <a:rPr lang="en-US" altLang="en-US" sz="2400"/>
              <a:t>Chronic stress caused structural changes in the brain that may bias toward habit and dysfunctional decision-making.</a:t>
            </a:r>
          </a:p>
          <a:p>
            <a:pPr eaLnBrk="1" hangingPunct="1">
              <a:spcBef>
                <a:spcPct val="80000"/>
              </a:spcBef>
              <a:buFontTx/>
              <a:buNone/>
            </a:pPr>
            <a:r>
              <a:rPr lang="en-US" altLang="en-US" sz="2000"/>
              <a:t>	(Eduardo Dias-Ferreira </a:t>
            </a:r>
            <a:r>
              <a:rPr lang="en-US" altLang="en-US" sz="2000" i="1"/>
              <a:t>et al</a:t>
            </a:r>
            <a:r>
              <a:rPr lang="en-US" altLang="en-US" sz="2000"/>
              <a:t>., Chronic stress causes frontostriatal reorganization and affects decision-making. </a:t>
            </a:r>
            <a:r>
              <a:rPr lang="en-US" altLang="en-US" sz="2000" i="1"/>
              <a:t>Science</a:t>
            </a:r>
            <a:r>
              <a:rPr lang="en-US" altLang="en-US" sz="2000"/>
              <a:t> 31 July 2009;325:p621-625)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228600"/>
            <a:ext cx="8001000" cy="1216025"/>
          </a:xfrm>
        </p:spPr>
        <p:txBody>
          <a:bodyPr/>
          <a:lstStyle/>
          <a:p>
            <a:pPr eaLnBrk="1" hangingPunct="1"/>
            <a:r>
              <a:rPr lang="en-US" altLang="en-US" dirty="0"/>
              <a:t>Is the college experience bad for your health?</a:t>
            </a:r>
          </a:p>
        </p:txBody>
      </p:sp>
      <p:sp>
        <p:nvSpPr>
          <p:cNvPr id="59395"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dirty="0"/>
              <a:t>“The results of this study show that long working hours may be one of the risk factors that have a negative effect on cognitive performance in middle age.” 604</a:t>
            </a:r>
            <a:endParaRPr lang="en-US" sz="2400" dirty="0"/>
          </a:p>
          <a:p>
            <a:pPr marL="458788" indent="-6350" eaLnBrk="1" hangingPunct="1">
              <a:buFont typeface="Wingdings" panose="05000000000000000000" pitchFamily="2" charset="2"/>
              <a:buNone/>
              <a:defRPr/>
            </a:pPr>
            <a:r>
              <a:rPr lang="en-US" sz="2400" dirty="0"/>
              <a:t>Long working hours and cognitive function: The Whitehall II Study.  Marianna Virtanen et al. </a:t>
            </a:r>
            <a:r>
              <a:rPr lang="en-US" sz="2400" i="1" dirty="0"/>
              <a:t>Am J</a:t>
            </a:r>
            <a:r>
              <a:rPr lang="en-US" sz="2400" dirty="0"/>
              <a:t> </a:t>
            </a:r>
            <a:r>
              <a:rPr lang="en-US" sz="2400" dirty="0" err="1"/>
              <a:t>Epidemiol</a:t>
            </a:r>
            <a:r>
              <a:rPr lang="en-US" sz="2400" dirty="0"/>
              <a:t> 2009;169:596-605</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chor="ctr"/>
          <a:lstStyle/>
          <a:p>
            <a:r>
              <a:rPr lang="en-US" altLang="en-US"/>
              <a:t>“We have met the enemy and (s)he is us” – or is (s)he?</a:t>
            </a:r>
          </a:p>
        </p:txBody>
      </p:sp>
      <p:sp>
        <p:nvSpPr>
          <p:cNvPr id="51203" name="Content Placeholder 2"/>
          <p:cNvSpPr>
            <a:spLocks noGrp="1"/>
          </p:cNvSpPr>
          <p:nvPr>
            <p:ph idx="1"/>
          </p:nvPr>
        </p:nvSpPr>
        <p:spPr/>
        <p:txBody>
          <a:bodyPr/>
          <a:lstStyle/>
          <a:p>
            <a:pPr marL="0" indent="0">
              <a:buFont typeface="Wingdings" panose="05000000000000000000" pitchFamily="2" charset="2"/>
              <a:buNone/>
            </a:pPr>
            <a:r>
              <a:rPr lang="en-US" altLang="en-US" sz="2800" dirty="0"/>
              <a:t>“For a long time, it was generally assumed that many of the mental processes that make goal pursuit possible require consciousness. But in the past decade or so, the scientific study of goal pursuit has discovered that these processes can also operate without conscious awareness, and hence, human behavior may originate in a kind of unconscious will.</a:t>
            </a:r>
          </a:p>
          <a:p>
            <a:pPr marL="0" indent="0" algn="r">
              <a:buFont typeface="Wingdings" panose="05000000000000000000" pitchFamily="2" charset="2"/>
              <a:buNone/>
            </a:pPr>
            <a:r>
              <a:rPr lang="en-US" altLang="en-US" sz="1600" dirty="0"/>
              <a:t>Ruud </a:t>
            </a:r>
            <a:r>
              <a:rPr lang="en-US" altLang="en-US" sz="1600" dirty="0" err="1"/>
              <a:t>Custers</a:t>
            </a:r>
            <a:r>
              <a:rPr lang="en-US" altLang="en-US" sz="1600" dirty="0"/>
              <a:t> and </a:t>
            </a:r>
            <a:r>
              <a:rPr lang="en-US" altLang="en-US" sz="1600" dirty="0" err="1"/>
              <a:t>Henk</a:t>
            </a:r>
            <a:r>
              <a:rPr lang="en-US" altLang="en-US" sz="1600" dirty="0"/>
              <a:t> </a:t>
            </a:r>
            <a:r>
              <a:rPr lang="en-US" altLang="en-US" sz="1600" dirty="0" err="1"/>
              <a:t>Aarts</a:t>
            </a:r>
            <a:r>
              <a:rPr lang="en-US" altLang="en-US" sz="1600" dirty="0"/>
              <a:t>. The unconscious will: how the pursuit of goals operates outside of conscious awareness. </a:t>
            </a:r>
            <a:r>
              <a:rPr lang="en-US" altLang="en-US" sz="1600" i="1" dirty="0"/>
              <a:t>Science</a:t>
            </a:r>
            <a:r>
              <a:rPr lang="en-US" altLang="en-US" sz="1600" dirty="0"/>
              <a:t> 2010 (July 2);329(5987):47-…</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1996846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Can consciousness be improved?</a:t>
            </a:r>
          </a:p>
        </p:txBody>
      </p:sp>
      <p:sp>
        <p:nvSpPr>
          <p:cNvPr id="3" name="Content Placeholder 2"/>
          <p:cNvSpPr>
            <a:spLocks noGrp="1"/>
          </p:cNvSpPr>
          <p:nvPr>
            <p:ph idx="1"/>
          </p:nvPr>
        </p:nvSpPr>
        <p:spPr/>
        <p:txBody>
          <a:bodyPr/>
          <a:lstStyle/>
          <a:p>
            <a:pPr>
              <a:defRPr/>
            </a:pPr>
            <a:r>
              <a:rPr lang="en-US" dirty="0"/>
              <a:t>Transcendental Meditation is attracting increasing interest.</a:t>
            </a:r>
            <a:br>
              <a:rPr lang="en-US" dirty="0"/>
            </a:br>
            <a:r>
              <a:rPr lang="en-US" dirty="0"/>
              <a:t>(www.davidlynchfoundation.org)</a:t>
            </a:r>
          </a:p>
          <a:p>
            <a:pPr>
              <a:defRPr/>
            </a:pPr>
            <a:r>
              <a:rPr lang="en-US" dirty="0"/>
              <a:t>“Quiet time” programs have shown great promise in urban schools with typical problems.</a:t>
            </a:r>
            <a:r>
              <a:rPr lang="en-US" sz="2000" dirty="0"/>
              <a:t>  (e.g., NBC newscast </a:t>
            </a:r>
            <a:r>
              <a:rPr lang="en-US" sz="2000" b="1" dirty="0">
                <a:hlinkClick r:id="rId2"/>
              </a:rPr>
              <a:t>LINK</a:t>
            </a:r>
            <a:r>
              <a:rPr lang="en-US" sz="2000" dirty="0"/>
              <a:t>)</a:t>
            </a:r>
          </a:p>
          <a:p>
            <a:pPr>
              <a:defRPr/>
            </a:pPr>
            <a:r>
              <a:rPr lang="en-US" dirty="0"/>
              <a:t>Can epidemiologists evaluate a </a:t>
            </a:r>
            <a:r>
              <a:rPr lang="en-US" dirty="0" err="1"/>
              <a:t>wholistic</a:t>
            </a:r>
            <a:r>
              <a:rPr lang="en-US" dirty="0"/>
              <a:t> intervention with long-term impact?</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4" name="Footer Placeholder 3"/>
          <p:cNvSpPr>
            <a:spLocks noGrp="1"/>
          </p:cNvSpPr>
          <p:nvPr>
            <p:ph type="ftr" sz="quarter" idx="11"/>
          </p:nvPr>
        </p:nvSpPr>
        <p:spPr/>
        <p:txBody>
          <a:bodyPr/>
          <a:lstStyle/>
          <a:p>
            <a:pPr>
              <a:defRPr/>
            </a:pPr>
            <a:r>
              <a:rPr lang="en-US">
                <a:solidFill>
                  <a:srgbClr val="000000"/>
                </a:solidFill>
              </a:rPr>
              <a:t>Medical Dialogue</a:t>
            </a: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1900626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endParaRPr lang="en-US" altLang="en-US" sz="3600" dirty="0"/>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37</a:t>
            </a:fld>
            <a:endParaRPr lang="en-US" altLang="en-US"/>
          </a:p>
        </p:txBody>
      </p:sp>
      <p:pic>
        <p:nvPicPr>
          <p:cNvPr id="5" name="Picture 4"/>
          <p:cNvPicPr>
            <a:picLocks noChangeAspect="1"/>
          </p:cNvPicPr>
          <p:nvPr/>
        </p:nvPicPr>
        <p:blipFill>
          <a:blip r:embed="rId3"/>
          <a:stretch>
            <a:fillRect/>
          </a:stretch>
        </p:blipFill>
        <p:spPr>
          <a:xfrm>
            <a:off x="1447800" y="72118"/>
            <a:ext cx="6572250" cy="663348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r>
              <a:rPr lang="en-US" altLang="en-US" sz="3600"/>
              <a:t>Can consciousness be improved?</a:t>
            </a:r>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a:p>
        </p:txBody>
      </p:sp>
      <p:pic>
        <p:nvPicPr>
          <p:cNvPr id="94212"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52400"/>
            <a:ext cx="8096250" cy="651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38</a:t>
            </a:fld>
            <a:endParaRPr lang="en-US" altLang="en-US"/>
          </a:p>
        </p:txBody>
      </p:sp>
    </p:spTree>
    <p:extLst>
      <p:ext uri="{BB962C8B-B14F-4D97-AF65-F5344CB8AC3E}">
        <p14:creationId xmlns:p14="http://schemas.microsoft.com/office/powerpoint/2010/main" val="174406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a:t>Thank you – let’s talk!</a:t>
            </a:r>
          </a:p>
        </p:txBody>
      </p:sp>
      <p:sp>
        <p:nvSpPr>
          <p:cNvPr id="98307" name="Content Placeholder 2"/>
          <p:cNvSpPr>
            <a:spLocks noGrp="1"/>
          </p:cNvSpPr>
          <p:nvPr>
            <p:ph idx="1"/>
          </p:nvPr>
        </p:nvSpPr>
        <p:spPr>
          <a:xfrm>
            <a:off x="566738" y="1905000"/>
            <a:ext cx="8001000" cy="4267200"/>
          </a:xfrm>
        </p:spPr>
        <p:txBody>
          <a:bodyPr/>
          <a:lstStyle/>
          <a:p>
            <a:r>
              <a:rPr lang="en-US" altLang="en-US" dirty="0"/>
              <a:t>Your comments here</a:t>
            </a:r>
          </a:p>
          <a:p>
            <a:r>
              <a:rPr lang="en-US" altLang="en-US" dirty="0"/>
              <a:t>And here</a:t>
            </a:r>
          </a:p>
          <a:p>
            <a:r>
              <a:rPr lang="en-US" altLang="en-US" dirty="0"/>
              <a:t>More on these themes at:</a:t>
            </a:r>
          </a:p>
          <a:p>
            <a:pPr lvl="1"/>
            <a:r>
              <a:rPr lang="en-US" altLang="en-US" dirty="0">
                <a:hlinkClick r:id="rId2"/>
              </a:rPr>
              <a:t>http://</a:t>
            </a:r>
            <a:r>
              <a:rPr lang="en-US" altLang="en-US" dirty="0"/>
              <a:t>go.unc.edu/sjae (see “library of resources”)</a:t>
            </a:r>
          </a:p>
          <a:p>
            <a:pPr lvl="1"/>
            <a:r>
              <a:rPr lang="en-US" altLang="en-US" dirty="0"/>
              <a:t>My YouTube channel (interviews)</a:t>
            </a:r>
          </a:p>
          <a:p>
            <a:pPr lvl="1"/>
            <a:r>
              <a:rPr lang="en-US" altLang="en-US" dirty="0"/>
              <a:t>Webcasts at www.minority.unc.edu</a:t>
            </a:r>
          </a:p>
          <a:p>
            <a:pPr lvl="1"/>
            <a:r>
              <a:rPr lang="en-US" altLang="en-US" dirty="0"/>
              <a:t>Next is 23</a:t>
            </a:r>
            <a:r>
              <a:rPr lang="en-US" altLang="en-US" baseline="30000" dirty="0"/>
              <a:t>rd</a:t>
            </a:r>
            <a:r>
              <a:rPr lang="en-US" altLang="en-US" dirty="0"/>
              <a:t> National Health Equity Research Webcast on Sept 29, 1:30pm.</a:t>
            </a:r>
          </a:p>
          <a:p>
            <a:pPr lvl="1"/>
            <a:endParaRPr lang="en-US" altLang="en-US" dirty="0"/>
          </a:p>
        </p:txBody>
      </p:sp>
      <p:sp>
        <p:nvSpPr>
          <p:cNvPr id="2" name="Date Placeholder 1"/>
          <p:cNvSpPr>
            <a:spLocks noGrp="1"/>
          </p:cNvSpPr>
          <p:nvPr>
            <p:ph type="dt" sz="half" idx="10"/>
          </p:nvPr>
        </p:nvSpPr>
        <p:spPr/>
        <p:txBody>
          <a:bodyPr/>
          <a:lstStyle/>
          <a:p>
            <a:pPr>
              <a:defRPr/>
            </a:pPr>
            <a:r>
              <a:rPr lang="en-US"/>
              <a:t>9/12/2017</a:t>
            </a:r>
            <a:endParaRPr lang="en-US" dirty="0"/>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a:xfrm>
            <a:off x="838200" y="4648200"/>
            <a:ext cx="7772400" cy="1752600"/>
          </a:xfrm>
        </p:spPr>
        <p:txBody>
          <a:bodyPr rtlCol="0">
            <a:normAutofit fontScale="25000" lnSpcReduction="20000"/>
          </a:bodyPr>
          <a:lstStyle/>
          <a:p>
            <a:pPr algn="l" eaLnBrk="1" fontAlgn="auto" hangingPunct="1">
              <a:spcAft>
                <a:spcPts val="0"/>
              </a:spcAft>
              <a:defRPr/>
            </a:pPr>
            <a:r>
              <a:rPr lang="en-US" sz="6200" b="1" dirty="0">
                <a:solidFill>
                  <a:schemeClr val="tx1"/>
                </a:solidFill>
              </a:rPr>
              <a:t>How soon is too soon?  </a:t>
            </a:r>
            <a:r>
              <a:rPr lang="en-US" sz="6200" dirty="0">
                <a:solidFill>
                  <a:schemeClr val="tx1"/>
                </a:solidFill>
              </a:rPr>
              <a:t>Not soon enough.  Laboratory tests over the last few years have proven that babies who start drinking soda during that early formative period have a much higher chance of gaining acceptance and “fitting in” during those awkward pre-teen and teen years.  So, do yourself a favor.  Do your child a favor.  Start them on a strict regimen of sodas and other sugary carbonated beverages right now, for a lifetime of guaranteed happiness.</a:t>
            </a:r>
          </a:p>
          <a:p>
            <a:pPr eaLnBrk="1" fontAlgn="auto" hangingPunct="1">
              <a:spcAft>
                <a:spcPts val="0"/>
              </a:spcAft>
              <a:defRPr/>
            </a:pPr>
            <a:r>
              <a:rPr lang="en-US" sz="6200" dirty="0">
                <a:solidFill>
                  <a:schemeClr val="tx1"/>
                </a:solidFill>
              </a:rPr>
              <a:t>-Promotes Active Lifestyle!</a:t>
            </a:r>
          </a:p>
          <a:p>
            <a:pPr eaLnBrk="1" fontAlgn="auto" hangingPunct="1">
              <a:spcAft>
                <a:spcPts val="0"/>
              </a:spcAft>
              <a:defRPr/>
            </a:pPr>
            <a:r>
              <a:rPr lang="en-US" sz="6200" dirty="0">
                <a:solidFill>
                  <a:schemeClr val="tx1"/>
                </a:solidFill>
              </a:rPr>
              <a:t>-Boosts Personality!</a:t>
            </a:r>
          </a:p>
          <a:p>
            <a:pPr eaLnBrk="1" fontAlgn="auto" hangingPunct="1">
              <a:spcAft>
                <a:spcPts val="0"/>
              </a:spcAft>
              <a:defRPr/>
            </a:pPr>
            <a:r>
              <a:rPr lang="en-US" sz="6200" dirty="0">
                <a:solidFill>
                  <a:schemeClr val="tx1"/>
                </a:solidFill>
              </a:rPr>
              <a:t>-Gives body essential sugars!</a:t>
            </a:r>
          </a:p>
          <a:p>
            <a:pPr eaLnBrk="1" fontAlgn="auto" hangingPunct="1">
              <a:spcAft>
                <a:spcPts val="0"/>
              </a:spcAft>
              <a:defRPr/>
            </a:pPr>
            <a:br>
              <a:rPr lang="en-US" sz="6200" dirty="0">
                <a:solidFill>
                  <a:schemeClr val="tx1"/>
                </a:solidFill>
              </a:rPr>
            </a:br>
            <a:r>
              <a:rPr lang="en-US" dirty="0">
                <a:solidFill>
                  <a:schemeClr val="tx1"/>
                </a:solidFill>
              </a:rPr>
              <a:t> </a:t>
            </a:r>
          </a:p>
          <a:p>
            <a:pPr eaLnBrk="1" fontAlgn="auto" hangingPunct="1">
              <a:spcAft>
                <a:spcPts val="0"/>
              </a:spcAft>
              <a:defRPr/>
            </a:pPr>
            <a:endParaRPr lang="en-US" dirty="0"/>
          </a:p>
        </p:txBody>
      </p:sp>
      <p:pic>
        <p:nvPicPr>
          <p:cNvPr id="65540" name="Picture 3" descr="file://M:\Courier Email\\Outbound Images\image014(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67000" y="0"/>
            <a:ext cx="36639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t>9/12/2017</a:t>
            </a:r>
          </a:p>
        </p:txBody>
      </p:sp>
      <p:sp>
        <p:nvSpPr>
          <p:cNvPr id="4" name="Footer Placeholder 3"/>
          <p:cNvSpPr>
            <a:spLocks noGrp="1"/>
          </p:cNvSpPr>
          <p:nvPr>
            <p:ph type="ftr" sz="quarter" idx="11"/>
          </p:nvPr>
        </p:nvSpPr>
        <p:spPr/>
        <p:txBody>
          <a:bodyPr/>
          <a:lstStyle/>
          <a:p>
            <a:pPr>
              <a:defRPr/>
            </a:pPr>
            <a:r>
              <a:rPr lang="en-US"/>
              <a:t>Medical Dialogue</a:t>
            </a:r>
          </a:p>
        </p:txBody>
      </p:sp>
      <p:sp>
        <p:nvSpPr>
          <p:cNvPr id="5" name="Slide Number Placeholder 4"/>
          <p:cNvSpPr>
            <a:spLocks noGrp="1"/>
          </p:cNvSpPr>
          <p:nvPr>
            <p:ph type="sldNum" sz="quarter" idx="12"/>
          </p:nvPr>
        </p:nvSpPr>
        <p:spPr/>
        <p:txBody>
          <a:bodyPr/>
          <a:lstStyle/>
          <a:p>
            <a:fld id="{00812B2D-1BDF-44D7-891B-BEAB6EBF8313}" type="slidenum">
              <a:rPr lang="en-US" altLang="en-US" smtClean="0"/>
              <a:pPr/>
              <a:t>4</a:t>
            </a:fld>
            <a:endParaRPr lang="en-US" altLang="en-US"/>
          </a:p>
        </p:txBody>
      </p:sp>
    </p:spTree>
    <p:extLst>
      <p:ext uri="{BB962C8B-B14F-4D97-AF65-F5344CB8AC3E}">
        <p14:creationId xmlns:p14="http://schemas.microsoft.com/office/powerpoint/2010/main" val="532548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Extra slides for the discussion</a:t>
            </a:r>
          </a:p>
        </p:txBody>
      </p:sp>
      <p:sp>
        <p:nvSpPr>
          <p:cNvPr id="99331" name="Content Placeholder 2"/>
          <p:cNvSpPr>
            <a:spLocks noGrp="1"/>
          </p:cNvSpPr>
          <p:nvPr>
            <p:ph idx="1"/>
          </p:nvPr>
        </p:nvSpPr>
        <p:spPr/>
        <p:txBody>
          <a:bodyPr/>
          <a:lstStyle/>
          <a:p>
            <a:endParaRPr lang="en-US" altLang="en-US"/>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Suggested readings</a:t>
            </a:r>
          </a:p>
        </p:txBody>
      </p:sp>
      <p:sp>
        <p:nvSpPr>
          <p:cNvPr id="99331" name="Content Placeholder 2"/>
          <p:cNvSpPr>
            <a:spLocks noGrp="1"/>
          </p:cNvSpPr>
          <p:nvPr>
            <p:ph idx="1"/>
          </p:nvPr>
        </p:nvSpPr>
        <p:spPr/>
        <p:txBody>
          <a:bodyPr/>
          <a:lstStyle/>
          <a:p>
            <a:r>
              <a:rPr lang="en-US" altLang="en-US" sz="1600" dirty="0"/>
              <a:t>1.	Social Context, Sexual Networks, and Racial Disparities in Rates of Sexually Transmitted Infections. Adaora A. Adimora and Victor J. </a:t>
            </a:r>
            <a:r>
              <a:rPr lang="en-US" altLang="en-US" sz="1600" dirty="0" err="1"/>
              <a:t>Schoenbach.The</a:t>
            </a:r>
            <a:r>
              <a:rPr lang="en-US" altLang="en-US" sz="1600" dirty="0"/>
              <a:t> Journal of Infectious Diseases 2005;191 (Issue Supplement 1):S115-S122 http://jid.oxfordjournals.org/content/191/Supplement_1/S115.full</a:t>
            </a:r>
          </a:p>
          <a:p>
            <a:pPr>
              <a:spcBef>
                <a:spcPts val="1600"/>
              </a:spcBef>
            </a:pPr>
            <a:r>
              <a:rPr lang="en-US" altLang="en-US" sz="1600" dirty="0"/>
              <a:t>2.	Powell Memorandum: Attack On American Free Enterprise System, 1971, Lewis F. Powell, Jr. http://law2.wlu.edu/powellarchives/page.asp?pageid=1251</a:t>
            </a:r>
          </a:p>
          <a:p>
            <a:pPr>
              <a:spcBef>
                <a:spcPts val="1600"/>
              </a:spcBef>
            </a:pPr>
            <a:r>
              <a:rPr lang="en-US" altLang="en-US" sz="1600" dirty="0"/>
              <a:t>3. Things </a:t>
            </a:r>
            <a:r>
              <a:rPr lang="en-US" altLang="en-US" sz="1600" dirty="0" err="1"/>
              <a:t>ain't</a:t>
            </a:r>
            <a:r>
              <a:rPr lang="en-US" altLang="en-US" sz="1600" dirty="0"/>
              <a:t> what they ought to be: social forces underlying racial disparities in rates of sexually transmitted diseases in a rural North Carolina county. James C Thomas, Karen K Thomas. </a:t>
            </a:r>
            <a:r>
              <a:rPr lang="en-US" altLang="en-US" sz="1600" i="1" dirty="0"/>
              <a:t>Social Science &amp; Medicine</a:t>
            </a:r>
            <a:r>
              <a:rPr lang="en-US" altLang="en-US" sz="1600" dirty="0"/>
              <a:t> 1999(October);49(8): 1075–1084 http://www.sciencedirect.com//science/article/pii/S0277953699001975</a:t>
            </a:r>
          </a:p>
          <a:p>
            <a:endParaRPr lang="en-US" altLang="en-US" dirty="0"/>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41</a:t>
            </a:fld>
            <a:endParaRPr lang="en-US" altLang="en-US"/>
          </a:p>
        </p:txBody>
      </p:sp>
    </p:spTree>
    <p:extLst>
      <p:ext uri="{BB962C8B-B14F-4D97-AF65-F5344CB8AC3E}">
        <p14:creationId xmlns:p14="http://schemas.microsoft.com/office/powerpoint/2010/main" val="1578399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z="3200"/>
              <a:t>Propositions on human behavior: looking under the hood</a:t>
            </a:r>
          </a:p>
        </p:txBody>
      </p:sp>
      <p:sp>
        <p:nvSpPr>
          <p:cNvPr id="10035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a:pPr>
            <a:r>
              <a:rPr lang="en-US" altLang="en-US"/>
              <a:t>Living systems are made up of fundamental building blocks (e.g., quarks, electrons, protons, atoms, molecules) organized into organelles, cells, organs, etc.</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t>Propositions</a:t>
            </a:r>
          </a:p>
        </p:txBody>
      </p:sp>
      <p:sp>
        <p:nvSpPr>
          <p:cNvPr id="10137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2"/>
            </a:pPr>
            <a:r>
              <a:rPr lang="en-US" altLang="en-US"/>
              <a:t>Living systems replicate, diversify, compete, cooperate, invade one another, incorporate one another, combine, and evolve into systems of increasing complexity.</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Propositions</a:t>
            </a:r>
          </a:p>
        </p:txBody>
      </p:sp>
      <p:sp>
        <p:nvSpPr>
          <p:cNvPr id="102403"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3"/>
            </a:pPr>
            <a:r>
              <a:rPr lang="en-US" altLang="en-US"/>
              <a:t>Complex living systems have nervous systems that can create the experiences of consciousness, memory, imagination, deductive logic, extrapolation, anticipation, prediction, and other mental functions.</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Propositions</a:t>
            </a:r>
          </a:p>
        </p:txBody>
      </p:sp>
      <p:sp>
        <p:nvSpPr>
          <p:cNvPr id="103427"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4"/>
            </a:pPr>
            <a:r>
              <a:rPr lang="en-US" altLang="en-US"/>
              <a:t>These mental functions are generated by the interactions of over 80 billion individual agents (neurons), in the context of other types of cells and the factors they secrete, as well as other internal and environmental chemico-physical influences. </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a:t>Propositions</a:t>
            </a:r>
          </a:p>
        </p:txBody>
      </p:sp>
      <p:sp>
        <p:nvSpPr>
          <p:cNvPr id="104451"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5"/>
            </a:pPr>
            <a:r>
              <a:rPr lang="en-US" altLang="en-US"/>
              <a:t>The resulting thoughts and actions, which are also influenced by perceptions and expectations of others’ thoughts and actions, are generally aimed at advancing the organism’s interests, as these are perceived by the organism and responded to by 80 billion+ agents.</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Propositions</a:t>
            </a:r>
          </a:p>
        </p:txBody>
      </p:sp>
      <p:sp>
        <p:nvSpPr>
          <p:cNvPr id="10547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6"/>
            </a:pPr>
            <a:r>
              <a:rPr lang="en-US" altLang="en-US"/>
              <a:t>Collaborations, organizations, governments, strategic plans, policies, legislation, enforcement actions, and everything else reflect these myriad, competing influences. Ultimately, better outcomes require that thoughts and actions reflect more accurate, efficient, coherent and integrated brain functioning.</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a:t>Propositions</a:t>
            </a:r>
          </a:p>
        </p:txBody>
      </p:sp>
      <p:sp>
        <p:nvSpPr>
          <p:cNvPr id="10649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7"/>
            </a:pPr>
            <a:r>
              <a:rPr lang="en-US" altLang="en-US"/>
              <a:t>Epidemiology should assign greater importance to understanding nutritional, microbiological, hormonal, environmental, behavioral, social, and institutional influences on the functioning of the nervous system and behavioral implications.</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a:t>Collective action problems</a:t>
            </a:r>
          </a:p>
        </p:txBody>
      </p:sp>
      <p:sp>
        <p:nvSpPr>
          <p:cNvPr id="58371" name="Rectangle 3"/>
          <p:cNvSpPr>
            <a:spLocks noGrp="1" noChangeArrowheads="1"/>
          </p:cNvSpPr>
          <p:nvPr>
            <p:ph type="body" idx="1"/>
          </p:nvPr>
        </p:nvSpPr>
        <p:spPr/>
        <p:txBody>
          <a:bodyPr/>
          <a:lstStyle/>
          <a:p>
            <a:pPr marL="6350" indent="-6350" eaLnBrk="1" hangingPunct="1">
              <a:spcBef>
                <a:spcPts val="1200"/>
              </a:spcBef>
              <a:buFont typeface="Wingdings" panose="05000000000000000000" pitchFamily="2" charset="2"/>
              <a:buNone/>
              <a:defRPr/>
            </a:pPr>
            <a:r>
              <a:rPr lang="en-US" dirty="0"/>
              <a:t>“We call attention, however, to the behavioral features of collective action and their implications for solving public health policy problems.”</a:t>
            </a:r>
          </a:p>
          <a:p>
            <a:pPr marL="458788" indent="-6350" eaLnBrk="1" hangingPunct="1">
              <a:spcBef>
                <a:spcPts val="1200"/>
              </a:spcBef>
              <a:buFont typeface="Wingdings" panose="05000000000000000000" pitchFamily="2" charset="2"/>
              <a:buNone/>
              <a:defRPr/>
            </a:pPr>
            <a:r>
              <a:rPr lang="en-US" sz="2400" dirty="0"/>
              <a:t>Gil </a:t>
            </a:r>
            <a:r>
              <a:rPr lang="en-US" sz="2400" dirty="0" err="1"/>
              <a:t>Siegal</a:t>
            </a:r>
            <a:r>
              <a:rPr lang="en-US" sz="2400" dirty="0"/>
              <a:t>, Naomi </a:t>
            </a:r>
            <a:r>
              <a:rPr lang="en-US" sz="2400" dirty="0" err="1"/>
              <a:t>Siegal</a:t>
            </a:r>
            <a:r>
              <a:rPr lang="en-US" sz="2400" dirty="0"/>
              <a:t>, Richard J. Bonnie.  An account of collective actions in public health.  </a:t>
            </a:r>
            <a:r>
              <a:rPr lang="en-US" sz="2400" i="1" dirty="0"/>
              <a:t>AJPH</a:t>
            </a:r>
            <a:r>
              <a:rPr lang="en-US" sz="2400" dirty="0"/>
              <a:t> 2009;99:1583-1587. </a:t>
            </a:r>
          </a:p>
          <a:p>
            <a:pPr eaLnBrk="1" hangingPunct="1">
              <a:defRPr/>
            </a:pPr>
            <a:endParaRPr lang="en-US" dirty="0"/>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altLang="en-US"/>
          </a:p>
        </p:txBody>
      </p:sp>
      <p:pic>
        <p:nvPicPr>
          <p:cNvPr id="66563" name="Content Placeholder 3" descr="file://M:\Courier Email\\Outbound Images\image010(8).jpg"/>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2209800" y="228600"/>
            <a:ext cx="5410200" cy="5897563"/>
          </a:xfrm>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E64409A6-4AC7-4791-B032-5082B081F6DC}"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74675" y="473075"/>
            <a:ext cx="8001000" cy="1216025"/>
          </a:xfrm>
        </p:spPr>
        <p:txBody>
          <a:bodyPr/>
          <a:lstStyle/>
          <a:p>
            <a:r>
              <a:rPr lang="en-US" altLang="en-US"/>
              <a:t>The dinner that cost Bill Gates, Warren Buffett and other celebrities billions</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24100" y="2438400"/>
            <a:ext cx="4381500" cy="2743200"/>
          </a:xfrm>
        </p:spPr>
      </p:pic>
      <p:sp>
        <p:nvSpPr>
          <p:cNvPr id="49156" name="TextBox 4"/>
          <p:cNvSpPr txBox="1">
            <a:spLocks noChangeArrowheads="1"/>
          </p:cNvSpPr>
          <p:nvPr/>
        </p:nvSpPr>
        <p:spPr bwMode="auto">
          <a:xfrm>
            <a:off x="685800" y="564991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000000"/>
                </a:solidFill>
              </a:rPr>
              <a:t>Warren Buffett and Bill Gates.  Photo: Getty </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50</a:t>
            </a:fld>
            <a:endParaRPr lang="en-US" altLang="en-US">
              <a:solidFill>
                <a:srgbClr val="000000"/>
              </a:solidFill>
            </a:endParaRPr>
          </a:p>
        </p:txBody>
      </p:sp>
    </p:spTree>
    <p:extLst>
      <p:ext uri="{BB962C8B-B14F-4D97-AF65-F5344CB8AC3E}">
        <p14:creationId xmlns:p14="http://schemas.microsoft.com/office/powerpoint/2010/main" val="415918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What leads billionnaires to donate to good causes?</a:t>
            </a:r>
          </a:p>
        </p:txBody>
      </p:sp>
      <p:sp>
        <p:nvSpPr>
          <p:cNvPr id="3" name="Content Placeholder 2"/>
          <p:cNvSpPr>
            <a:spLocks noGrp="1"/>
          </p:cNvSpPr>
          <p:nvPr>
            <p:ph idx="1"/>
          </p:nvPr>
        </p:nvSpPr>
        <p:spPr/>
        <p:txBody>
          <a:bodyPr/>
          <a:lstStyle/>
          <a:p>
            <a:pPr marL="6350" indent="-6350">
              <a:buFont typeface="Wingdings" panose="05000000000000000000" pitchFamily="2" charset="2"/>
              <a:buNone/>
              <a:defRPr/>
            </a:pPr>
            <a:r>
              <a:rPr lang="en-US" dirty="0"/>
              <a:t>“This week … 40 billionaires – worth a combined $230 billion (£145 billion) – signed a "giving pledge" to donate at least 50 per cent of their wealth to good causes. It is a remarkable act of noblesse oblige, even in a country whose tradition of philanthropy is the strongest in the </a:t>
            </a:r>
            <a:r>
              <a:rPr lang="en-US" dirty="0" err="1"/>
              <a:t>industrialised</a:t>
            </a:r>
            <a:r>
              <a:rPr lang="en-US" dirty="0"/>
              <a:t> world.” </a:t>
            </a:r>
          </a:p>
          <a:p>
            <a:pPr marL="458788" indent="-6350">
              <a:buFont typeface="Wingdings" panose="05000000000000000000" pitchFamily="2" charset="2"/>
              <a:buNone/>
              <a:defRPr/>
            </a:pPr>
            <a:r>
              <a:rPr lang="en-US" sz="2000" dirty="0"/>
              <a:t>www.telegraph.co.uk/news/worldnews/northamerica/usa/7929657/The-dinner-that-cost-Bill-Gates-Warren-Buffett-and-other-celebrities-billions.html</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4" name="Footer Placeholder 3"/>
          <p:cNvSpPr>
            <a:spLocks noGrp="1"/>
          </p:cNvSpPr>
          <p:nvPr>
            <p:ph type="ftr" sz="quarter" idx="11"/>
          </p:nvPr>
        </p:nvSpPr>
        <p:spPr/>
        <p:txBody>
          <a:bodyPr/>
          <a:lstStyle/>
          <a:p>
            <a:pPr>
              <a:defRPr/>
            </a:pPr>
            <a:r>
              <a:rPr lang="en-US">
                <a:solidFill>
                  <a:srgbClr val="000000"/>
                </a:solidFill>
              </a:rPr>
              <a:t>Medical Dialogue</a:t>
            </a: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51</a:t>
            </a:fld>
            <a:endParaRPr lang="en-US" altLang="en-US">
              <a:solidFill>
                <a:srgbClr val="000000"/>
              </a:solidFill>
            </a:endParaRPr>
          </a:p>
        </p:txBody>
      </p:sp>
    </p:spTree>
    <p:extLst>
      <p:ext uri="{BB962C8B-B14F-4D97-AF65-F5344CB8AC3E}">
        <p14:creationId xmlns:p14="http://schemas.microsoft.com/office/powerpoint/2010/main" val="3423735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nchor="ctr"/>
          <a:lstStyle/>
          <a:p>
            <a:pPr eaLnBrk="1" hangingPunct="1"/>
            <a:r>
              <a:rPr lang="en-US" altLang="en-US"/>
              <a:t>A Tale of Two Disparities</a:t>
            </a:r>
          </a:p>
        </p:txBody>
      </p:sp>
      <p:sp>
        <p:nvSpPr>
          <p:cNvPr id="77827" name="Rectangle 6"/>
          <p:cNvSpPr>
            <a:spLocks noGrp="1" noChangeArrowheads="1"/>
          </p:cNvSpPr>
          <p:nvPr>
            <p:ph type="body" sz="half" idx="2"/>
          </p:nvPr>
        </p:nvSpPr>
        <p:spPr>
          <a:xfrm>
            <a:off x="533400" y="2057400"/>
            <a:ext cx="8077200" cy="3886200"/>
          </a:xfrm>
        </p:spPr>
        <p:txBody>
          <a:bodyPr/>
          <a:lstStyle/>
          <a:p>
            <a:pPr defTabSz="0" eaLnBrk="1" hangingPunct="1">
              <a:spcAft>
                <a:spcPts val="600"/>
              </a:spcAft>
              <a:tabLst>
                <a:tab pos="273050" algn="l"/>
                <a:tab pos="6284913" algn="ctr"/>
                <a:tab pos="7662863" algn="ctr"/>
              </a:tabLst>
            </a:pPr>
            <a:r>
              <a:rPr lang="en-US" altLang="en-US" sz="3200"/>
              <a:t>Childhood immunization / measles elimination</a:t>
            </a:r>
          </a:p>
          <a:p>
            <a:pPr defTabSz="0" eaLnBrk="1" hangingPunct="1">
              <a:spcBef>
                <a:spcPts val="1200"/>
              </a:spcBef>
              <a:spcAft>
                <a:spcPts val="600"/>
              </a:spcAft>
              <a:tabLst>
                <a:tab pos="273050" algn="l"/>
                <a:tab pos="6284913" algn="ctr"/>
                <a:tab pos="7662863" algn="ctr"/>
              </a:tabLst>
            </a:pPr>
            <a:r>
              <a:rPr lang="en-US" altLang="en-US" sz="3200"/>
              <a:t>HIV/AIDS</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52</a:t>
            </a:fld>
            <a:endParaRPr lang="en-US" altLang="en-US"/>
          </a:p>
        </p:txBody>
      </p:sp>
    </p:spTree>
    <p:extLst>
      <p:ext uri="{BB962C8B-B14F-4D97-AF65-F5344CB8AC3E}">
        <p14:creationId xmlns:p14="http://schemas.microsoft.com/office/powerpoint/2010/main" val="346263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nchor="ctr"/>
          <a:lstStyle/>
          <a:p>
            <a:pPr eaLnBrk="1" hangingPunct="1"/>
            <a:r>
              <a:rPr lang="en-US" altLang="en-US" sz="3600"/>
              <a:t>Childhood immunization / measles elimination</a:t>
            </a:r>
          </a:p>
        </p:txBody>
      </p:sp>
      <p:sp>
        <p:nvSpPr>
          <p:cNvPr id="8195" name="Rectangle 6"/>
          <p:cNvSpPr>
            <a:spLocks noGrp="1" noChangeArrowheads="1"/>
          </p:cNvSpPr>
          <p:nvPr>
            <p:ph type="body" sz="half" idx="2"/>
          </p:nvPr>
        </p:nvSpPr>
        <p:spPr>
          <a:xfrm>
            <a:off x="609600" y="1828800"/>
            <a:ext cx="8001000" cy="4495800"/>
          </a:xfrm>
        </p:spPr>
        <p:txBody>
          <a:bodyPr/>
          <a:lstStyle/>
          <a:p>
            <a:pPr marL="0" indent="0">
              <a:buFont typeface="Wingdings" panose="05000000000000000000" pitchFamily="2" charset="2"/>
              <a:buNone/>
              <a:defRPr/>
            </a:pPr>
            <a:r>
              <a:rPr lang="en-US" sz="2800" dirty="0"/>
              <a:t>Dual strategy: </a:t>
            </a:r>
            <a:r>
              <a:rPr lang="en-US" sz="2800" u="sng" dirty="0"/>
              <a:t>universal</a:t>
            </a:r>
            <a:r>
              <a:rPr lang="en-US" sz="2800" dirty="0"/>
              <a:t> interventions + </a:t>
            </a:r>
            <a:r>
              <a:rPr lang="en-US" sz="2800" u="sng" dirty="0"/>
              <a:t>targeted</a:t>
            </a:r>
            <a:r>
              <a:rPr lang="en-US" sz="2800" dirty="0"/>
              <a:t> interventions</a:t>
            </a:r>
          </a:p>
          <a:p>
            <a:pPr marL="0" indent="0">
              <a:spcBef>
                <a:spcPts val="900"/>
              </a:spcBef>
              <a:buFont typeface="Wingdings" panose="05000000000000000000" pitchFamily="2" charset="2"/>
              <a:buNone/>
              <a:defRPr/>
            </a:pPr>
            <a:r>
              <a:rPr lang="en-US" sz="2800" dirty="0"/>
              <a:t>Gap in measles vaccine coverage narrowed from 15% (1985) to 6% (1992) to 2%.</a:t>
            </a:r>
          </a:p>
          <a:p>
            <a:pPr marL="0" indent="0">
              <a:spcBef>
                <a:spcPts val="900"/>
              </a:spcBef>
              <a:buFont typeface="Wingdings" panose="05000000000000000000" pitchFamily="2" charset="2"/>
              <a:buNone/>
              <a:defRPr/>
            </a:pPr>
            <a:r>
              <a:rPr lang="en-US" sz="2800" dirty="0"/>
              <a:t>Risk ratio for disease among nonwhite children (vs. white) declined from 4-7 to 4 to elimination of endemic disease</a:t>
            </a:r>
          </a:p>
          <a:p>
            <a:pPr marL="0" indent="0">
              <a:buFont typeface="Wingdings" panose="05000000000000000000" pitchFamily="2" charset="2"/>
              <a:buNone/>
              <a:defRPr/>
            </a:pPr>
            <a:endParaRPr lang="en-US" sz="1200" dirty="0"/>
          </a:p>
          <a:p>
            <a:pPr marL="0" indent="0">
              <a:buFont typeface="Wingdings" panose="05000000000000000000" pitchFamily="2" charset="2"/>
              <a:buNone/>
              <a:defRPr/>
            </a:pPr>
            <a:r>
              <a:rPr lang="en-US" sz="1600" dirty="0"/>
              <a:t>Elimination of Measles and of Disparities in Measles Childhood Vaccine Coverage among Racial and Ethnic Minority Populations in the United States </a:t>
            </a:r>
          </a:p>
          <a:p>
            <a:pPr marL="0" indent="0">
              <a:buFont typeface="Wingdings" panose="05000000000000000000" pitchFamily="2" charset="2"/>
              <a:buNone/>
              <a:defRPr/>
            </a:pPr>
            <a:r>
              <a:rPr lang="en-US" sz="1600" dirty="0"/>
              <a:t>Sonja S. Hutchins, Ruth </a:t>
            </a:r>
            <a:r>
              <a:rPr lang="en-US" sz="1600" dirty="0" err="1"/>
              <a:t>Jiles</a:t>
            </a:r>
            <a:r>
              <a:rPr lang="en-US" sz="1600" dirty="0"/>
              <a:t>, Roger Bernier. </a:t>
            </a:r>
            <a:r>
              <a:rPr lang="en-US" sz="1600" i="1" dirty="0"/>
              <a:t>JID</a:t>
            </a:r>
            <a:r>
              <a:rPr lang="en-US" sz="1600" dirty="0"/>
              <a:t> 2004;189:S146-S152</a:t>
            </a:r>
          </a:p>
          <a:p>
            <a:pPr eaLnBrk="1" hangingPunct="1">
              <a:buFont typeface="Wingdings" panose="05000000000000000000" pitchFamily="2" charset="2"/>
              <a:buNone/>
              <a:defRPr/>
            </a:pPr>
            <a:endParaRPr lang="en-US" sz="2200" dirty="0"/>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53</a:t>
            </a:fld>
            <a:endParaRPr lang="en-US" altLang="en-US"/>
          </a:p>
        </p:txBody>
      </p:sp>
    </p:spTree>
    <p:extLst>
      <p:ext uri="{BB962C8B-B14F-4D97-AF65-F5344CB8AC3E}">
        <p14:creationId xmlns:p14="http://schemas.microsoft.com/office/powerpoint/2010/main" val="404408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nchor="ctr"/>
          <a:lstStyle/>
          <a:p>
            <a:pPr eaLnBrk="1" hangingPunct="1"/>
            <a:r>
              <a:rPr lang="en-US" altLang="en-US" sz="3600"/>
              <a:t>Elimination of measles and disparity</a:t>
            </a:r>
          </a:p>
        </p:txBody>
      </p:sp>
      <p:sp>
        <p:nvSpPr>
          <p:cNvPr id="8195" name="Rectangle 6"/>
          <p:cNvSpPr>
            <a:spLocks noGrp="1" noChangeArrowheads="1"/>
          </p:cNvSpPr>
          <p:nvPr>
            <p:ph type="body" sz="half" idx="2"/>
          </p:nvPr>
        </p:nvSpPr>
        <p:spPr>
          <a:xfrm>
            <a:off x="609600" y="5486400"/>
            <a:ext cx="8001000" cy="762000"/>
          </a:xfrm>
        </p:spPr>
        <p:txBody>
          <a:bodyPr/>
          <a:lstStyle/>
          <a:p>
            <a:pPr marL="0" indent="0">
              <a:buFont typeface="Wingdings" panose="05000000000000000000" pitchFamily="2" charset="2"/>
              <a:buNone/>
              <a:defRPr/>
            </a:pPr>
            <a:endParaRPr lang="en-US" sz="1200" b="1" dirty="0"/>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1200" b="1" dirty="0"/>
              <a:t>Elimination of Measles and of Disparities in Measles Childhood Vaccine Coverage among Racial and Ethnic Minority Populations in the United States </a:t>
            </a:r>
          </a:p>
          <a:p>
            <a:pPr marL="0" indent="0">
              <a:buFont typeface="Wingdings" panose="05000000000000000000" pitchFamily="2" charset="2"/>
              <a:buNone/>
              <a:defRPr/>
            </a:pPr>
            <a:r>
              <a:rPr lang="en-US" sz="1200" dirty="0"/>
              <a:t>Sonja S. Hutchins, Ruth </a:t>
            </a:r>
            <a:r>
              <a:rPr lang="en-US" sz="1200" dirty="0" err="1"/>
              <a:t>Jiles</a:t>
            </a:r>
            <a:r>
              <a:rPr lang="en-US" sz="1200" dirty="0"/>
              <a:t>, and Roger Bernier</a:t>
            </a:r>
          </a:p>
          <a:p>
            <a:pPr marL="12700" indent="-12700" eaLnBrk="1" hangingPunct="1">
              <a:buFont typeface="Wingdings" panose="05000000000000000000" pitchFamily="2" charset="2"/>
              <a:buNone/>
              <a:defRPr/>
            </a:pPr>
            <a:r>
              <a:rPr lang="en-US" sz="1200" i="1" dirty="0"/>
              <a:t>JID</a:t>
            </a:r>
            <a:r>
              <a:rPr lang="en-US" sz="1200" dirty="0"/>
              <a:t> 2004(May 1);189: S146-S152</a:t>
            </a:r>
          </a:p>
          <a:p>
            <a:pPr eaLnBrk="1" hangingPunct="1">
              <a:buFont typeface="Wingdings" panose="05000000000000000000" pitchFamily="2" charset="2"/>
              <a:buNone/>
              <a:defRPr/>
            </a:pPr>
            <a:endParaRPr lang="en-US" sz="2200" dirty="0"/>
          </a:p>
        </p:txBody>
      </p:sp>
      <p:pic>
        <p:nvPicPr>
          <p:cNvPr id="819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24050"/>
            <a:ext cx="82296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54</a:t>
            </a:fld>
            <a:endParaRPr lang="en-US" altLang="en-US"/>
          </a:p>
        </p:txBody>
      </p:sp>
    </p:spTree>
    <p:extLst>
      <p:ext uri="{BB962C8B-B14F-4D97-AF65-F5344CB8AC3E}">
        <p14:creationId xmlns:p14="http://schemas.microsoft.com/office/powerpoint/2010/main" val="32813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nchor="ctr"/>
          <a:lstStyle/>
          <a:p>
            <a:pPr eaLnBrk="1" hangingPunct="1"/>
            <a:r>
              <a:rPr lang="en-US" altLang="en-US" sz="3600" i="1"/>
              <a:t>Endgame</a:t>
            </a:r>
            <a:r>
              <a:rPr lang="en-US" altLang="en-US" sz="3600"/>
              <a:t>: HIV/AIDS in African Americans (PBS Frontline)</a:t>
            </a:r>
          </a:p>
        </p:txBody>
      </p:sp>
      <p:sp>
        <p:nvSpPr>
          <p:cNvPr id="8195" name="Rectangle 6"/>
          <p:cNvSpPr>
            <a:spLocks noGrp="1" noChangeArrowheads="1"/>
          </p:cNvSpPr>
          <p:nvPr>
            <p:ph type="body" sz="half" idx="2"/>
          </p:nvPr>
        </p:nvSpPr>
        <p:spPr>
          <a:xfrm>
            <a:off x="609600" y="1752600"/>
            <a:ext cx="8001000" cy="4419600"/>
          </a:xfrm>
        </p:spPr>
        <p:txBody>
          <a:bodyPr/>
          <a:lstStyle/>
          <a:p>
            <a:pPr marL="0" indent="0">
              <a:buFont typeface="Wingdings" panose="05000000000000000000" pitchFamily="2" charset="2"/>
              <a:buNone/>
              <a:defRPr/>
            </a:pPr>
            <a:r>
              <a:rPr lang="en-US" sz="1600" b="1" dirty="0"/>
              <a:t>1983: The CDC begins tracking breakdown of HIV by race.</a:t>
            </a:r>
          </a:p>
          <a:p>
            <a:pPr marL="0" indent="0">
              <a:buFont typeface="Wingdings" panose="05000000000000000000" pitchFamily="2" charset="2"/>
              <a:buNone/>
              <a:defRPr/>
            </a:pPr>
            <a:r>
              <a:rPr lang="en-US" sz="1600" b="1" dirty="0"/>
              <a:t>1985: First Black AIDS Organizations founded</a:t>
            </a:r>
          </a:p>
          <a:p>
            <a:pPr marL="0" indent="0">
              <a:buFont typeface="Wingdings" panose="05000000000000000000" pitchFamily="2" charset="2"/>
              <a:buNone/>
              <a:defRPr/>
            </a:pPr>
            <a:r>
              <a:rPr lang="en-US" sz="1600" b="1" dirty="0"/>
              <a:t>1986: First Black AIDS Conference</a:t>
            </a:r>
          </a:p>
          <a:p>
            <a:pPr marL="0" indent="0">
              <a:buFont typeface="Wingdings" panose="05000000000000000000" pitchFamily="2" charset="2"/>
              <a:buNone/>
              <a:defRPr/>
            </a:pPr>
            <a:r>
              <a:rPr lang="en-US" sz="1600" b="1" dirty="0"/>
              <a:t>1986: No one of color is invited to participate in the American Public Health Association’s first session on AIDS in October</a:t>
            </a:r>
          </a:p>
          <a:p>
            <a:pPr marL="0" indent="0">
              <a:buFont typeface="Wingdings" panose="05000000000000000000" pitchFamily="2" charset="2"/>
              <a:buNone/>
              <a:defRPr/>
            </a:pPr>
            <a:r>
              <a:rPr lang="en-US" sz="1600" b="1" dirty="0"/>
              <a:t>2000:  The CDC announces that black and Latino men now represent a majority of new AIDS cases among gay and bisexual men, exceeding their white counterparts.</a:t>
            </a:r>
          </a:p>
          <a:p>
            <a:pPr marL="0" indent="0">
              <a:buFont typeface="Wingdings" panose="05000000000000000000" pitchFamily="2" charset="2"/>
              <a:buNone/>
              <a:defRPr/>
            </a:pPr>
            <a:r>
              <a:rPr lang="en-US" sz="1600" b="1" dirty="0"/>
              <a:t>2004: HIV Becomes Leading Cause of Death for Young Black Women</a:t>
            </a:r>
            <a:endParaRPr lang="en-US" sz="1600" dirty="0"/>
          </a:p>
          <a:p>
            <a:pPr marL="0" indent="0">
              <a:buFont typeface="Wingdings" panose="05000000000000000000" pitchFamily="2" charset="2"/>
              <a:buNone/>
              <a:defRPr/>
            </a:pPr>
            <a:r>
              <a:rPr lang="en-US" sz="1600" b="1" dirty="0"/>
              <a:t>2008: CDC data shows that 1 in 16 black men will be diagnosed with HIV in their lifetime, as will 1 in 32 black women.</a:t>
            </a:r>
          </a:p>
          <a:p>
            <a:pPr marL="0" indent="0">
              <a:buFont typeface="Wingdings" panose="05000000000000000000" pitchFamily="2" charset="2"/>
              <a:buNone/>
              <a:defRPr/>
            </a:pPr>
            <a:r>
              <a:rPr lang="en-US" sz="1600" b="1" dirty="0"/>
              <a:t>2009: Congress removes ban on federal funding for needle-exchange programs; 2011: Congress reinstates ban.</a:t>
            </a:r>
          </a:p>
          <a:p>
            <a:pPr marL="0" indent="0">
              <a:buFont typeface="Wingdings" panose="05000000000000000000" pitchFamily="2" charset="2"/>
              <a:buNone/>
              <a:defRPr/>
            </a:pPr>
            <a:r>
              <a:rPr lang="en-US" sz="1600" b="1" dirty="0"/>
              <a:t>2012: Black AIDS Institute Report “Exit Strategy: Ending the AIDS Epidemic in Black America”</a:t>
            </a:r>
          </a:p>
          <a:p>
            <a:pPr marL="0" indent="0">
              <a:buFont typeface="Wingdings" panose="05000000000000000000" pitchFamily="2" charset="2"/>
              <a:buNone/>
              <a:defRPr/>
            </a:pPr>
            <a:endParaRPr lang="en-US" sz="1600" dirty="0"/>
          </a:p>
          <a:p>
            <a:pPr eaLnBrk="1" hangingPunct="1">
              <a:buFont typeface="Wingdings" panose="05000000000000000000" pitchFamily="2" charset="2"/>
              <a:buNone/>
              <a:defRPr/>
            </a:pPr>
            <a:endParaRPr lang="en-US" sz="1600" dirty="0"/>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55</a:t>
            </a:fld>
            <a:endParaRPr lang="en-US" altLang="en-US"/>
          </a:p>
        </p:txBody>
      </p:sp>
    </p:spTree>
    <p:extLst>
      <p:ext uri="{BB962C8B-B14F-4D97-AF65-F5344CB8AC3E}">
        <p14:creationId xmlns:p14="http://schemas.microsoft.com/office/powerpoint/2010/main" val="3072125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nchor="ctr"/>
          <a:lstStyle/>
          <a:p>
            <a:pPr eaLnBrk="1" hangingPunct="1"/>
            <a:r>
              <a:rPr lang="en-US" altLang="en-US" dirty="0"/>
              <a:t>A Tale of Two Disparities</a:t>
            </a:r>
          </a:p>
        </p:txBody>
      </p:sp>
      <p:sp>
        <p:nvSpPr>
          <p:cNvPr id="83971" name="Rectangle 6"/>
          <p:cNvSpPr>
            <a:spLocks noGrp="1" noChangeArrowheads="1"/>
          </p:cNvSpPr>
          <p:nvPr>
            <p:ph type="body" sz="half" idx="2"/>
          </p:nvPr>
        </p:nvSpPr>
        <p:spPr>
          <a:xfrm>
            <a:off x="457200" y="1752600"/>
            <a:ext cx="8305800" cy="4343400"/>
          </a:xfrm>
        </p:spPr>
        <p:txBody>
          <a:bodyPr/>
          <a:lstStyle/>
          <a:p>
            <a:pPr marL="6350" indent="-6350" defTabSz="0" eaLnBrk="1" hangingPunct="1">
              <a:spcAft>
                <a:spcPts val="900"/>
              </a:spcAft>
              <a:buFont typeface="Wingdings" panose="05000000000000000000" pitchFamily="2" charset="2"/>
              <a:buNone/>
              <a:tabLst>
                <a:tab pos="273050" algn="l"/>
                <a:tab pos="6284913" algn="ctr"/>
                <a:tab pos="7662863" algn="ctr"/>
              </a:tabLst>
            </a:pPr>
            <a:r>
              <a:rPr lang="en-US" altLang="en-US" sz="2200" dirty="0"/>
              <a:t>			Childhood</a:t>
            </a:r>
            <a:br>
              <a:rPr lang="en-US" altLang="en-US" sz="2200" dirty="0"/>
            </a:br>
            <a:r>
              <a:rPr lang="en-US" altLang="en-US" sz="2200" dirty="0"/>
              <a:t>		immunization	HIV</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Magnitude of problem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Embedded in socio-economic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Availability of interventions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Cost, cost-effectiveness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Use existing health care infrastructure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Neutral or favorable to commercial, </a:t>
            </a:r>
            <a:br>
              <a:rPr lang="en-US" altLang="en-US" sz="2200" dirty="0"/>
            </a:br>
            <a:r>
              <a:rPr lang="en-US" altLang="en-US" sz="2200" dirty="0"/>
              <a:t>	religious, political interests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dirty="0"/>
              <a:t>Near-term, visible, marketable impact	++	?</a:t>
            </a:r>
          </a:p>
        </p:txBody>
      </p:sp>
      <p:sp>
        <p:nvSpPr>
          <p:cNvPr id="2" name="Date Placeholder 1"/>
          <p:cNvSpPr>
            <a:spLocks noGrp="1"/>
          </p:cNvSpPr>
          <p:nvPr>
            <p:ph type="dt" sz="half" idx="10"/>
          </p:nvPr>
        </p:nvSpPr>
        <p:spPr/>
        <p:txBody>
          <a:bodyPr/>
          <a:lstStyle/>
          <a:p>
            <a:pPr>
              <a:defRPr/>
            </a:pPr>
            <a:r>
              <a:rPr lang="en-US"/>
              <a:t>9/12/2017</a:t>
            </a:r>
          </a:p>
        </p:txBody>
      </p:sp>
      <p:sp>
        <p:nvSpPr>
          <p:cNvPr id="3" name="Footer Placeholder 2"/>
          <p:cNvSpPr>
            <a:spLocks noGrp="1"/>
          </p:cNvSpPr>
          <p:nvPr>
            <p:ph type="ftr" sz="quarter" idx="11"/>
          </p:nvPr>
        </p:nvSpPr>
        <p:spPr/>
        <p:txBody>
          <a:bodyPr/>
          <a:lstStyle/>
          <a:p>
            <a:pPr>
              <a:defRPr/>
            </a:pPr>
            <a:r>
              <a:rPr lang="en-US"/>
              <a:t>Medical Dialogue</a:t>
            </a:r>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56</a:t>
            </a:fld>
            <a:endParaRPr lang="en-US" altLang="en-US"/>
          </a:p>
        </p:txBody>
      </p:sp>
    </p:spTree>
    <p:extLst>
      <p:ext uri="{BB962C8B-B14F-4D97-AF65-F5344CB8AC3E}">
        <p14:creationId xmlns:p14="http://schemas.microsoft.com/office/powerpoint/2010/main" val="950344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B56D-0EEB-4FDE-A758-366EDD08CA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4713142-FD8F-47D5-BD49-9D35F538C58D}"/>
              </a:ext>
            </a:extLst>
          </p:cNvPr>
          <p:cNvSpPr>
            <a:spLocks noGrp="1"/>
          </p:cNvSpPr>
          <p:nvPr>
            <p:ph sz="half" idx="1"/>
          </p:nvPr>
        </p:nvSpPr>
        <p:spPr>
          <a:xfrm>
            <a:off x="566738" y="1752600"/>
            <a:ext cx="7815262" cy="4267200"/>
          </a:xfrm>
        </p:spPr>
        <p:txBody>
          <a:bodyPr/>
          <a:lstStyle/>
          <a:p>
            <a:pPr marL="0" indent="0">
              <a:spcBef>
                <a:spcPct val="50000"/>
              </a:spcBef>
              <a:buNone/>
            </a:pPr>
            <a:r>
              <a:rPr lang="en-US" altLang="en-US" sz="3600" dirty="0"/>
              <a:t>Victor J. Schoenbach, Ph.D., </a:t>
            </a:r>
            <a:r>
              <a:rPr lang="en-US" altLang="en-US" sz="3200" dirty="0">
                <a:hlinkClick r:id="rId2"/>
              </a:rPr>
              <a:t>http://</a:t>
            </a:r>
            <a:r>
              <a:rPr lang="en-US" altLang="en-US" sz="3200" dirty="0"/>
              <a:t>go.unc.edu/vjs/</a:t>
            </a:r>
          </a:p>
          <a:p>
            <a:pPr marL="0" indent="0">
              <a:spcBef>
                <a:spcPts val="300"/>
              </a:spcBef>
              <a:buNone/>
            </a:pPr>
            <a:r>
              <a:rPr lang="en-US" altLang="en-US" sz="2400" dirty="0"/>
              <a:t>Department of Epidemiology</a:t>
            </a:r>
          </a:p>
          <a:p>
            <a:pPr marL="0" indent="0">
              <a:spcBef>
                <a:spcPts val="300"/>
              </a:spcBef>
              <a:buNone/>
            </a:pPr>
            <a:r>
              <a:rPr lang="en-US" altLang="en-US" sz="2400" dirty="0"/>
              <a:t>UNC Gillings School of Global Public Health</a:t>
            </a:r>
          </a:p>
          <a:p>
            <a:pPr marL="0" indent="0">
              <a:buNone/>
            </a:pPr>
            <a:r>
              <a:rPr lang="en-US" dirty="0"/>
              <a:t>Visit my YouTube channel and my “virtual library”, http://go.unc.edu/sjae</a:t>
            </a:r>
          </a:p>
          <a:p>
            <a:pPr marL="0" indent="0">
              <a:buNone/>
            </a:pPr>
            <a:r>
              <a:rPr lang="en-US" dirty="0"/>
              <a:t>Coming Sept 29, 2017 – 23</a:t>
            </a:r>
            <a:r>
              <a:rPr lang="en-US" baseline="30000" dirty="0"/>
              <a:t>rd</a:t>
            </a:r>
            <a:r>
              <a:rPr lang="en-US" dirty="0"/>
              <a:t> National Health Equity Research Webcast, </a:t>
            </a:r>
            <a:r>
              <a:rPr lang="en-US" b="1" dirty="0"/>
              <a:t>go.unc.edu/nherw</a:t>
            </a:r>
          </a:p>
        </p:txBody>
      </p:sp>
      <p:sp>
        <p:nvSpPr>
          <p:cNvPr id="5" name="Date Placeholder 4">
            <a:extLst>
              <a:ext uri="{FF2B5EF4-FFF2-40B4-BE49-F238E27FC236}">
                <a16:creationId xmlns:a16="http://schemas.microsoft.com/office/drawing/2014/main" id="{4E1EACCF-884A-4400-8AC4-6B496417B6F4}"/>
              </a:ext>
            </a:extLst>
          </p:cNvPr>
          <p:cNvSpPr>
            <a:spLocks noGrp="1"/>
          </p:cNvSpPr>
          <p:nvPr>
            <p:ph type="dt" sz="half" idx="10"/>
          </p:nvPr>
        </p:nvSpPr>
        <p:spPr/>
        <p:txBody>
          <a:bodyPr/>
          <a:lstStyle/>
          <a:p>
            <a:pPr>
              <a:defRPr/>
            </a:pPr>
            <a:r>
              <a:rPr lang="en-US"/>
              <a:t>9/12/2017</a:t>
            </a:r>
          </a:p>
        </p:txBody>
      </p:sp>
      <p:sp>
        <p:nvSpPr>
          <p:cNvPr id="6" name="Footer Placeholder 5">
            <a:extLst>
              <a:ext uri="{FF2B5EF4-FFF2-40B4-BE49-F238E27FC236}">
                <a16:creationId xmlns:a16="http://schemas.microsoft.com/office/drawing/2014/main" id="{B7D75A86-1E0E-4C04-A99B-A29626145104}"/>
              </a:ext>
            </a:extLst>
          </p:cNvPr>
          <p:cNvSpPr>
            <a:spLocks noGrp="1"/>
          </p:cNvSpPr>
          <p:nvPr>
            <p:ph type="ftr" sz="quarter" idx="11"/>
          </p:nvPr>
        </p:nvSpPr>
        <p:spPr/>
        <p:txBody>
          <a:bodyPr/>
          <a:lstStyle/>
          <a:p>
            <a:pPr>
              <a:defRPr/>
            </a:pPr>
            <a:r>
              <a:rPr lang="en-US"/>
              <a:t>Medical Dialogue</a:t>
            </a:r>
          </a:p>
        </p:txBody>
      </p:sp>
      <p:sp>
        <p:nvSpPr>
          <p:cNvPr id="7" name="Slide Number Placeholder 6">
            <a:extLst>
              <a:ext uri="{FF2B5EF4-FFF2-40B4-BE49-F238E27FC236}">
                <a16:creationId xmlns:a16="http://schemas.microsoft.com/office/drawing/2014/main" id="{AD8AADB8-CE9C-4674-8D56-3DA21106248B}"/>
              </a:ext>
            </a:extLst>
          </p:cNvPr>
          <p:cNvSpPr>
            <a:spLocks noGrp="1"/>
          </p:cNvSpPr>
          <p:nvPr>
            <p:ph type="sldNum" sz="quarter" idx="12"/>
          </p:nvPr>
        </p:nvSpPr>
        <p:spPr/>
        <p:txBody>
          <a:bodyPr/>
          <a:lstStyle/>
          <a:p>
            <a:fld id="{C57AD9BD-ADDD-41A8-9B49-A5576A881173}" type="slidenum">
              <a:rPr lang="en-US" altLang="en-US" smtClean="0"/>
              <a:pPr/>
              <a:t>57</a:t>
            </a:fld>
            <a:endParaRPr lang="en-US" altLang="en-US"/>
          </a:p>
        </p:txBody>
      </p:sp>
    </p:spTree>
    <p:extLst>
      <p:ext uri="{BB962C8B-B14F-4D97-AF65-F5344CB8AC3E}">
        <p14:creationId xmlns:p14="http://schemas.microsoft.com/office/powerpoint/2010/main" val="273168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A0F92132-7862-41C5-AF70-F6E716FC7B56}"/>
              </a:ext>
            </a:extLst>
          </p:cNvPr>
          <p:cNvSpPr>
            <a:spLocks noGrp="1" noChangeArrowheads="1"/>
          </p:cNvSpPr>
          <p:nvPr>
            <p:ph type="title"/>
          </p:nvPr>
        </p:nvSpPr>
        <p:spPr>
          <a:xfrm>
            <a:off x="685800" y="304800"/>
            <a:ext cx="7772400" cy="1143000"/>
          </a:xfrm>
        </p:spPr>
        <p:txBody>
          <a:bodyPr/>
          <a:lstStyle/>
          <a:p>
            <a:pPr eaLnBrk="1" hangingPunct="1"/>
            <a:r>
              <a:rPr lang="en-US" altLang="en-US" dirty="0"/>
              <a:t>Life in the old days (1984)</a:t>
            </a:r>
            <a:endParaRPr lang="en-US" altLang="en-US" i="1" dirty="0"/>
          </a:p>
        </p:txBody>
      </p:sp>
      <p:sp>
        <p:nvSpPr>
          <p:cNvPr id="160771" name="Rectangle 3">
            <a:extLst>
              <a:ext uri="{FF2B5EF4-FFF2-40B4-BE49-F238E27FC236}">
                <a16:creationId xmlns:a16="http://schemas.microsoft.com/office/drawing/2014/main" id="{23898F13-BEFC-4CAA-B780-B6CD03384391}"/>
              </a:ext>
            </a:extLst>
          </p:cNvPr>
          <p:cNvSpPr>
            <a:spLocks noGrp="1" noChangeArrowheads="1"/>
          </p:cNvSpPr>
          <p:nvPr>
            <p:ph type="body" idx="1"/>
          </p:nvPr>
        </p:nvSpPr>
        <p:spPr>
          <a:xfrm>
            <a:off x="304800" y="1828800"/>
            <a:ext cx="8382000" cy="4495800"/>
          </a:xfrm>
        </p:spPr>
        <p:txBody>
          <a:bodyPr/>
          <a:lstStyle/>
          <a:p>
            <a:pPr indent="0" eaLnBrk="1" hangingPunct="1">
              <a:buFontTx/>
              <a:buNone/>
            </a:pPr>
            <a:r>
              <a:rPr lang="en-US" altLang="en-US" sz="2800" dirty="0"/>
              <a:t>“Sperry Computer Systems has introduced the Sperry Portable Computer. . . . The 38-pound computer has 256K RAM and is expandable to 512K RAM. . . .  It uses an Intel 8088 processor running at 4.77MHz. . . . The Model SPX has a single floppy disk drive and a 10MB hard disk and sells for $4,985.” </a:t>
            </a:r>
          </a:p>
          <a:p>
            <a:pPr indent="0" algn="r" eaLnBrk="1" hangingPunct="1">
              <a:lnSpc>
                <a:spcPct val="90000"/>
              </a:lnSpc>
              <a:buFontTx/>
              <a:buNone/>
            </a:pPr>
            <a:r>
              <a:rPr lang="en-US" altLang="en-US" sz="2800" dirty="0"/>
              <a:t> </a:t>
            </a:r>
            <a:r>
              <a:rPr lang="en-US" altLang="en-US" sz="2000" dirty="0"/>
              <a:t>(Abort, Retry, Fail?  </a:t>
            </a:r>
            <a:r>
              <a:rPr lang="en-US" altLang="en-US" sz="2000" i="1" dirty="0"/>
              <a:t>PC Magazine</a:t>
            </a:r>
            <a:r>
              <a:rPr lang="en-US" altLang="en-US" sz="2000" dirty="0"/>
              <a:t>, 11/22/1994, p454)</a:t>
            </a:r>
          </a:p>
        </p:txBody>
      </p:sp>
    </p:spTree>
    <p:extLst>
      <p:ext uri="{BB962C8B-B14F-4D97-AF65-F5344CB8AC3E}">
        <p14:creationId xmlns:p14="http://schemas.microsoft.com/office/powerpoint/2010/main" val="27745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B04C273C-EED9-417D-BFAA-3A5C5F8153F0}"/>
              </a:ext>
            </a:extLst>
          </p:cNvPr>
          <p:cNvSpPr>
            <a:spLocks noGrp="1" noChangeArrowheads="1"/>
          </p:cNvSpPr>
          <p:nvPr>
            <p:ph type="title"/>
          </p:nvPr>
        </p:nvSpPr>
        <p:spPr>
          <a:xfrm>
            <a:off x="685800" y="228600"/>
            <a:ext cx="7772400" cy="1143000"/>
          </a:xfrm>
        </p:spPr>
        <p:txBody>
          <a:bodyPr/>
          <a:lstStyle/>
          <a:p>
            <a:pPr eaLnBrk="1" hangingPunct="1"/>
            <a:r>
              <a:rPr lang="en-US" altLang="en-US" sz="4000" dirty="0"/>
              <a:t>The early Internet – not yet supported entirely from ad revenue and our data</a:t>
            </a:r>
          </a:p>
        </p:txBody>
      </p:sp>
      <p:sp>
        <p:nvSpPr>
          <p:cNvPr id="154627" name="Rectangle 3">
            <a:extLst>
              <a:ext uri="{FF2B5EF4-FFF2-40B4-BE49-F238E27FC236}">
                <a16:creationId xmlns:a16="http://schemas.microsoft.com/office/drawing/2014/main" id="{B8809933-319C-4A4B-BA60-55529BD7D823}"/>
              </a:ext>
            </a:extLst>
          </p:cNvPr>
          <p:cNvSpPr>
            <a:spLocks noGrp="1" noChangeArrowheads="1"/>
          </p:cNvSpPr>
          <p:nvPr>
            <p:ph type="body" idx="1"/>
          </p:nvPr>
        </p:nvSpPr>
        <p:spPr>
          <a:xfrm>
            <a:off x="685800" y="1828800"/>
            <a:ext cx="7772400" cy="4114800"/>
          </a:xfrm>
        </p:spPr>
        <p:txBody>
          <a:bodyPr/>
          <a:lstStyle/>
          <a:p>
            <a:pPr indent="-57150" eaLnBrk="1" hangingPunct="1">
              <a:lnSpc>
                <a:spcPct val="120000"/>
              </a:lnSpc>
              <a:buFontTx/>
              <a:buNone/>
            </a:pPr>
            <a:r>
              <a:rPr lang="en-US" altLang="en-US" sz="2800" dirty="0"/>
              <a:t>“For a low one-time membership fee of $8.95 a month, you can use our most popular services. . . .”</a:t>
            </a:r>
            <a:br>
              <a:rPr lang="en-US" altLang="en-US" sz="2800" dirty="0"/>
            </a:br>
            <a:r>
              <a:rPr lang="en-US" altLang="en-US" sz="2800" dirty="0"/>
              <a:t>– </a:t>
            </a:r>
            <a:r>
              <a:rPr lang="en-US" altLang="en-US" sz="2800" i="1" dirty="0"/>
              <a:t>CompuServe Advertisement</a:t>
            </a:r>
            <a:endParaRPr lang="en-US" altLang="en-US" sz="2800" dirty="0"/>
          </a:p>
          <a:p>
            <a:pPr indent="-57150" algn="r" eaLnBrk="1" hangingPunct="1">
              <a:spcBef>
                <a:spcPct val="80000"/>
              </a:spcBef>
              <a:buFontTx/>
              <a:buNone/>
            </a:pPr>
            <a:r>
              <a:rPr lang="en-US" altLang="en-US" sz="2400" dirty="0"/>
              <a:t>[Abort, Retry, Fail - </a:t>
            </a:r>
            <a:r>
              <a:rPr lang="en-US" altLang="en-US" sz="2400" i="1" dirty="0"/>
              <a:t>PC Magazine</a:t>
            </a:r>
            <a:r>
              <a:rPr lang="en-US" altLang="en-US" sz="2400" dirty="0"/>
              <a:t>, 2/7/1995]</a:t>
            </a:r>
          </a:p>
        </p:txBody>
      </p:sp>
    </p:spTree>
    <p:extLst>
      <p:ext uri="{BB962C8B-B14F-4D97-AF65-F5344CB8AC3E}">
        <p14:creationId xmlns:p14="http://schemas.microsoft.com/office/powerpoint/2010/main" val="251949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Outline</a:t>
            </a:r>
          </a:p>
        </p:txBody>
      </p:sp>
      <p:sp>
        <p:nvSpPr>
          <p:cNvPr id="6147" name="Rectangle 6"/>
          <p:cNvSpPr>
            <a:spLocks noChangeArrowheads="1"/>
          </p:cNvSpPr>
          <p:nvPr/>
        </p:nvSpPr>
        <p:spPr bwMode="auto">
          <a:xfrm>
            <a:off x="609600" y="1809750"/>
            <a:ext cx="792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a:t>What makes us healthy or unhealthy?</a:t>
            </a:r>
          </a:p>
          <a:p>
            <a:pPr marL="342900" indent="-342900" eaLnBrk="1" hangingPunct="1">
              <a:spcBef>
                <a:spcPts val="1600"/>
              </a:spcBef>
              <a:buFont typeface="Arial" panose="020B0604020202020204" pitchFamily="34" charset="0"/>
              <a:buChar char="•"/>
            </a:pPr>
            <a:r>
              <a:rPr lang="en-US" altLang="en-US" sz="2800" dirty="0"/>
              <a:t>The movement to document and eliminate health disparities</a:t>
            </a:r>
          </a:p>
          <a:p>
            <a:pPr marL="342900" indent="-342900" eaLnBrk="1" hangingPunct="1">
              <a:spcBef>
                <a:spcPts val="1600"/>
              </a:spcBef>
              <a:buFont typeface="Arial" panose="020B0604020202020204" pitchFamily="34" charset="0"/>
              <a:buChar char="•"/>
            </a:pPr>
            <a:r>
              <a:rPr lang="en-US" altLang="en-US" sz="2800" dirty="0"/>
              <a:t>Adapting to the complexity of reality</a:t>
            </a:r>
          </a:p>
          <a:p>
            <a:pPr marL="342900" indent="-342900" eaLnBrk="1" hangingPunct="1">
              <a:spcBef>
                <a:spcPts val="1600"/>
              </a:spcBef>
              <a:buFont typeface="Arial" panose="020B0604020202020204" pitchFamily="34" charset="0"/>
              <a:buChar char="•"/>
            </a:pPr>
            <a:r>
              <a:rPr lang="en-US" altLang="en-US" sz="2800" dirty="0"/>
              <a:t>Epidemiology for enlightenment</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6652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a:t>What makes for health?</a:t>
            </a:r>
          </a:p>
        </p:txBody>
      </p:sp>
      <p:sp>
        <p:nvSpPr>
          <p:cNvPr id="2" name="Date Placeholder 1"/>
          <p:cNvSpPr>
            <a:spLocks noGrp="1"/>
          </p:cNvSpPr>
          <p:nvPr>
            <p:ph type="dt" sz="half" idx="10"/>
          </p:nvPr>
        </p:nvSpPr>
        <p:spPr/>
        <p:txBody>
          <a:bodyPr/>
          <a:lstStyle/>
          <a:p>
            <a:pPr>
              <a:defRPr/>
            </a:pPr>
            <a:r>
              <a:rPr lang="en-US">
                <a:solidFill>
                  <a:srgbClr val="000000"/>
                </a:solidFill>
              </a:rPr>
              <a:t>9/12/2017</a:t>
            </a:r>
          </a:p>
        </p:txBody>
      </p:sp>
      <p:sp>
        <p:nvSpPr>
          <p:cNvPr id="3" name="Footer Placeholder 2"/>
          <p:cNvSpPr>
            <a:spLocks noGrp="1"/>
          </p:cNvSpPr>
          <p:nvPr>
            <p:ph type="ftr" sz="quarter" idx="11"/>
          </p:nvPr>
        </p:nvSpPr>
        <p:spPr/>
        <p:txBody>
          <a:bodyPr/>
          <a:lstStyle/>
          <a:p>
            <a:pPr>
              <a:defRPr/>
            </a:pPr>
            <a:r>
              <a:rPr lang="en-US">
                <a:solidFill>
                  <a:srgbClr val="000000"/>
                </a:solidFill>
              </a:rPr>
              <a:t>Medical Dialogue</a:t>
            </a: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253955985"/>
      </p:ext>
    </p:extLst>
  </p:cSld>
  <p:clrMapOvr>
    <a:masterClrMapping/>
  </p:clrMapOvr>
</p:sld>
</file>

<file path=ppt/theme/theme1.xml><?xml version="1.0" encoding="utf-8"?>
<a:theme xmlns:a="http://schemas.openxmlformats.org/drawingml/2006/main" name="Profile">
  <a:themeElements>
    <a:clrScheme name="Custom 2">
      <a:dk1>
        <a:srgbClr val="000000"/>
      </a:dk1>
      <a:lt1>
        <a:srgbClr val="A0C3D0"/>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ctureTemplate">
  <a:themeElements>
    <a:clrScheme name="">
      <a:dk1>
        <a:srgbClr val="00006E"/>
      </a:dk1>
      <a:lt1>
        <a:srgbClr val="FFFFFF"/>
      </a:lt1>
      <a:dk2>
        <a:srgbClr val="000000"/>
      </a:dk2>
      <a:lt2>
        <a:srgbClr val="808080"/>
      </a:lt2>
      <a:accent1>
        <a:srgbClr val="00CC99"/>
      </a:accent1>
      <a:accent2>
        <a:srgbClr val="3333CC"/>
      </a:accent2>
      <a:accent3>
        <a:srgbClr val="FFFFFF"/>
      </a:accent3>
      <a:accent4>
        <a:srgbClr val="00005D"/>
      </a:accent4>
      <a:accent5>
        <a:srgbClr val="AAE2CA"/>
      </a:accent5>
      <a:accent6>
        <a:srgbClr val="2D2DB9"/>
      </a:accent6>
      <a:hlink>
        <a:srgbClr val="CCCCFF"/>
      </a:hlink>
      <a:folHlink>
        <a:srgbClr val="B2B2B2"/>
      </a:folHlink>
    </a:clrScheme>
    <a:fontScheme name="Lecture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ctur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4310</TotalTime>
  <Words>6184</Words>
  <Application>Microsoft Office PowerPoint</Application>
  <PresentationFormat>On-screen Show (4:3)</PresentationFormat>
  <Paragraphs>533</Paragraphs>
  <Slides>57</Slides>
  <Notes>50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57</vt:i4>
      </vt:variant>
    </vt:vector>
  </HeadingPairs>
  <TitlesOfParts>
    <vt:vector size="70" baseType="lpstr">
      <vt:lpstr>Arial</vt:lpstr>
      <vt:lpstr>Arial Narrow</vt:lpstr>
      <vt:lpstr>Calibri</vt:lpstr>
      <vt:lpstr>Times New Roman</vt:lpstr>
      <vt:lpstr>Verdana</vt:lpstr>
      <vt:lpstr>Wingdings</vt:lpstr>
      <vt:lpstr>Profile</vt:lpstr>
      <vt:lpstr>Office Theme</vt:lpstr>
      <vt:lpstr>2_Office Theme</vt:lpstr>
      <vt:lpstr>1_Profile</vt:lpstr>
      <vt:lpstr>2_Profile</vt:lpstr>
      <vt:lpstr>3_Profile</vt:lpstr>
      <vt:lpstr>LectureTemplate</vt:lpstr>
      <vt:lpstr>Broader Perspectives on Health Disparities</vt:lpstr>
      <vt:lpstr>Conflicts of interest</vt:lpstr>
      <vt:lpstr>A glimpse back at from whence we’ve come</vt:lpstr>
      <vt:lpstr>PowerPoint Presentation</vt:lpstr>
      <vt:lpstr>PowerPoint Presentation</vt:lpstr>
      <vt:lpstr>Life in the old days (1984)</vt:lpstr>
      <vt:lpstr>The early Internet – not yet supported entirely from ad revenue and our data</vt:lpstr>
      <vt:lpstr>Outline</vt:lpstr>
      <vt:lpstr>What makes for health?</vt:lpstr>
      <vt:lpstr>What makes for health?</vt:lpstr>
      <vt:lpstr>Official recognition of “Excess deaths” among minorites</vt:lpstr>
      <vt:lpstr>Report of the Secretary’s Task Force</vt:lpstr>
      <vt:lpstr>1990s initiatives</vt:lpstr>
      <vt:lpstr>Healthy People 2010</vt:lpstr>
      <vt:lpstr>Trans-NIH strategy</vt:lpstr>
      <vt:lpstr>IOM: Examining the NIH Health Disparities Research Plan (2006)</vt:lpstr>
      <vt:lpstr>Healthy People 2020: overarching goals</vt:lpstr>
      <vt:lpstr>Healthy People 2010 Final Review: Changes in health disparities</vt:lpstr>
      <vt:lpstr>NIH Health Disparities Strategic Research Plan and Budget, Fiscal Years 2009-2013</vt:lpstr>
      <vt:lpstr>How Far Have We Come in Reducing Health Disparities</vt:lpstr>
      <vt:lpstr>2012: How Far Have We Come in Reducing Health Disparities?</vt:lpstr>
      <vt:lpstr>What is missing?</vt:lpstr>
      <vt:lpstr>One area of progress:  “Race” -&gt; “Racism”</vt:lpstr>
      <vt:lpstr>Good reads:</vt:lpstr>
      <vt:lpstr>Good viewing:</vt:lpstr>
      <vt:lpstr>But influences are pervasive</vt:lpstr>
      <vt:lpstr>Poverty is bad for our health</vt:lpstr>
      <vt:lpstr>And bad for our childen</vt:lpstr>
      <vt:lpstr>Can we centrally plan away health disparities?</vt:lpstr>
      <vt:lpstr>Behavior is fundamental</vt:lpstr>
      <vt:lpstr>Brain changes from early abuse</vt:lpstr>
      <vt:lpstr>Your brain on hormones</vt:lpstr>
      <vt:lpstr>Our brains are plastic</vt:lpstr>
      <vt:lpstr>Is the college experience bad for your health?</vt:lpstr>
      <vt:lpstr>“We have met the enemy and (s)he is us” – or is (s)he?</vt:lpstr>
      <vt:lpstr>Can consciousness be improved?</vt:lpstr>
      <vt:lpstr>PowerPoint Presentation</vt:lpstr>
      <vt:lpstr>Can consciousness be improved?</vt:lpstr>
      <vt:lpstr>Thank you – let’s talk!</vt:lpstr>
      <vt:lpstr>Extra slides for the discussion</vt:lpstr>
      <vt:lpstr>Suggested readings</vt:lpstr>
      <vt:lpstr>Propositions on human behavior: looking under the hood</vt:lpstr>
      <vt:lpstr>Propositions</vt:lpstr>
      <vt:lpstr>Propositions</vt:lpstr>
      <vt:lpstr>Propositions</vt:lpstr>
      <vt:lpstr>Propositions</vt:lpstr>
      <vt:lpstr>Propositions</vt:lpstr>
      <vt:lpstr>Propositions</vt:lpstr>
      <vt:lpstr>Collective action problems</vt:lpstr>
      <vt:lpstr>The dinner that cost Bill Gates, Warren Buffett and other celebrities billions</vt:lpstr>
      <vt:lpstr>What leads billionnaires to donate to good causes?</vt:lpstr>
      <vt:lpstr>A Tale of Two Disparities</vt:lpstr>
      <vt:lpstr>Childhood immunization / measles elimination</vt:lpstr>
      <vt:lpstr>Elimination of measles and disparity</vt:lpstr>
      <vt:lpstr>Endgame: HIV/AIDS in African Americans (PBS Frontline)</vt:lpstr>
      <vt:lpstr>A Tale of Two Disparities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translation of epidemiologic findings into action</dc:title>
  <dc:subject>2012 ACE Minority Affairs Workshop</dc:subject>
  <dc:creator>Victor J. Schoenbach</dc:creator>
  <dc:description>9/8/2012, 9/16/2012</dc:description>
  <cp:lastModifiedBy>Schoenbach, Victor J.</cp:lastModifiedBy>
  <cp:revision>379</cp:revision>
  <cp:lastPrinted>1601-01-01T00:00:00Z</cp:lastPrinted>
  <dcterms:created xsi:type="dcterms:W3CDTF">1601-01-01T00:00:00Z</dcterms:created>
  <dcterms:modified xsi:type="dcterms:W3CDTF">2017-09-12T20:37:07Z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