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64" r:id="rId1"/>
    <p:sldMasterId id="2147484281" r:id="rId2"/>
  </p:sldMasterIdLst>
  <p:notesMasterIdLst>
    <p:notesMasterId r:id="rId67"/>
  </p:notesMasterIdLst>
  <p:sldIdLst>
    <p:sldId id="256" r:id="rId3"/>
    <p:sldId id="453" r:id="rId4"/>
    <p:sldId id="422" r:id="rId5"/>
    <p:sldId id="386" r:id="rId6"/>
    <p:sldId id="387" r:id="rId7"/>
    <p:sldId id="388" r:id="rId8"/>
    <p:sldId id="389" r:id="rId9"/>
    <p:sldId id="390" r:id="rId10"/>
    <p:sldId id="485" r:id="rId11"/>
    <p:sldId id="423" r:id="rId12"/>
    <p:sldId id="258" r:id="rId13"/>
    <p:sldId id="298" r:id="rId14"/>
    <p:sldId id="486" r:id="rId15"/>
    <p:sldId id="323" r:id="rId16"/>
    <p:sldId id="392" r:id="rId17"/>
    <p:sldId id="424" r:id="rId18"/>
    <p:sldId id="393" r:id="rId19"/>
    <p:sldId id="397" r:id="rId20"/>
    <p:sldId id="398" r:id="rId21"/>
    <p:sldId id="400" r:id="rId22"/>
    <p:sldId id="384" r:id="rId23"/>
    <p:sldId id="425" r:id="rId24"/>
    <p:sldId id="426" r:id="rId25"/>
    <p:sldId id="381" r:id="rId26"/>
    <p:sldId id="401" r:id="rId27"/>
    <p:sldId id="382" r:id="rId28"/>
    <p:sldId id="427" r:id="rId29"/>
    <p:sldId id="488" r:id="rId30"/>
    <p:sldId id="487" r:id="rId31"/>
    <p:sldId id="465" r:id="rId32"/>
    <p:sldId id="418" r:id="rId33"/>
    <p:sldId id="431" r:id="rId34"/>
    <p:sldId id="432" r:id="rId35"/>
    <p:sldId id="433" r:id="rId36"/>
    <p:sldId id="434" r:id="rId37"/>
    <p:sldId id="435" r:id="rId38"/>
    <p:sldId id="436" r:id="rId39"/>
    <p:sldId id="437" r:id="rId40"/>
    <p:sldId id="438" r:id="rId41"/>
    <p:sldId id="466" r:id="rId42"/>
    <p:sldId id="472" r:id="rId43"/>
    <p:sldId id="489" r:id="rId44"/>
    <p:sldId id="490" r:id="rId45"/>
    <p:sldId id="442" r:id="rId46"/>
    <p:sldId id="443" r:id="rId47"/>
    <p:sldId id="444" r:id="rId48"/>
    <p:sldId id="479" r:id="rId49"/>
    <p:sldId id="468" r:id="rId50"/>
    <p:sldId id="475" r:id="rId51"/>
    <p:sldId id="469" r:id="rId52"/>
    <p:sldId id="456" r:id="rId53"/>
    <p:sldId id="470" r:id="rId54"/>
    <p:sldId id="473" r:id="rId55"/>
    <p:sldId id="478" r:id="rId56"/>
    <p:sldId id="476" r:id="rId57"/>
    <p:sldId id="477" r:id="rId58"/>
    <p:sldId id="471" r:id="rId59"/>
    <p:sldId id="474" r:id="rId60"/>
    <p:sldId id="491" r:id="rId61"/>
    <p:sldId id="467" r:id="rId62"/>
    <p:sldId id="457" r:id="rId63"/>
    <p:sldId id="458" r:id="rId64"/>
    <p:sldId id="454" r:id="rId65"/>
    <p:sldId id="455"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p:cViewPr varScale="1">
        <p:scale>
          <a:sx n="88" d="100"/>
          <a:sy n="88" d="100"/>
        </p:scale>
        <p:origin x="372" y="66"/>
      </p:cViewPr>
      <p:guideLst>
        <p:guide orient="horz" pos="2160"/>
        <p:guide pos="2880"/>
      </p:guideLst>
    </p:cSldViewPr>
  </p:slideViewPr>
  <p:notesTextViewPr>
    <p:cViewPr>
      <p:scale>
        <a:sx n="100" d="100"/>
        <a:sy n="100" d="100"/>
      </p:scale>
      <p:origin x="0" y="-108"/>
    </p:cViewPr>
  </p:notesTextViewPr>
  <p:sorterViewPr>
    <p:cViewPr>
      <p:scale>
        <a:sx n="66" d="100"/>
        <a:sy n="66" d="100"/>
      </p:scale>
      <p:origin x="0" y="0"/>
    </p:cViewPr>
  </p:sorterViewPr>
  <p:notesViewPr>
    <p:cSldViewPr>
      <p:cViewPr varScale="1">
        <p:scale>
          <a:sx n="71" d="100"/>
          <a:sy n="71" d="100"/>
        </p:scale>
        <p:origin x="1938"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B8E2FC96-6595-4246-8805-DF0A64B357C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74083" name="Rectangle 3">
            <a:extLst>
              <a:ext uri="{FF2B5EF4-FFF2-40B4-BE49-F238E27FC236}">
                <a16:creationId xmlns:a16="http://schemas.microsoft.com/office/drawing/2014/main" id="{AC928E84-EB8F-4AAC-A574-3F2440243BC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id="{408C8B2E-CC7F-4743-8113-B00E80F72DF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5" name="Rectangle 5">
            <a:extLst>
              <a:ext uri="{FF2B5EF4-FFF2-40B4-BE49-F238E27FC236}">
                <a16:creationId xmlns:a16="http://schemas.microsoft.com/office/drawing/2014/main" id="{CB36A7E8-958B-43AC-92BD-74D5F310FE9B}"/>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086" name="Rectangle 6">
            <a:extLst>
              <a:ext uri="{FF2B5EF4-FFF2-40B4-BE49-F238E27FC236}">
                <a16:creationId xmlns:a16="http://schemas.microsoft.com/office/drawing/2014/main" id="{04575C73-57B2-4E81-984B-65573132EB4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74087" name="Rectangle 7">
            <a:extLst>
              <a:ext uri="{FF2B5EF4-FFF2-40B4-BE49-F238E27FC236}">
                <a16:creationId xmlns:a16="http://schemas.microsoft.com/office/drawing/2014/main" id="{1151714F-8581-4498-B02A-B5BFEC967DD5}"/>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E56AB4F7-6DE8-4299-95BE-519AEEF392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cdc.gov/mmwr/preview/mmwrhtml/00000688.htm"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nytimes.com/1985/10/17/us/minorities-seen-as-still-lagging-in-health-status.html?mcubz=3"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nap.edu/catalog/6259/leading-health-indicators-for-healthy-people-2010-first-interim-report" TargetMode="External"/><Relationship Id="rId13" Type="http://schemas.openxmlformats.org/officeDocument/2006/relationships/hyperlink" Target="https://www.nap.edu/catalog/10979/eliminating-health-disparities-measurement-and-data-needs" TargetMode="External"/><Relationship Id="rId18" Type="http://schemas.openxmlformats.org/officeDocument/2006/relationships/hyperlink" Target="https://www.nap.edu/catalog/24624/communities-in-action-pathways-to-health-equity" TargetMode="External"/><Relationship Id="rId3" Type="http://schemas.openxmlformats.org/officeDocument/2006/relationships/hyperlink" Target="https://www.nap.edu/catalog/10186/the-right-thing-to-do-the-smart-thing-to-do" TargetMode="External"/><Relationship Id="rId7" Type="http://schemas.openxmlformats.org/officeDocument/2006/relationships/hyperlink" Target="https://www.nap.edu/catalog/6034/toward-environmental-justice-research-education-and-health-policy-needs" TargetMode="External"/><Relationship Id="rId12" Type="http://schemas.openxmlformats.org/officeDocument/2006/relationships/hyperlink" Target="https://www.nap.edu/catalog/11329/assessment-of-nih-minority-research-and-training-programs-phase-3" TargetMode="External"/><Relationship Id="rId17" Type="http://schemas.openxmlformats.org/officeDocument/2006/relationships/hyperlink" Target="https://www.nap.edu/catalog/10260/unequal-treatment-confronting-racial-and-ethnic-disparities-in-health-care" TargetMode="External"/><Relationship Id="rId2" Type="http://schemas.openxmlformats.org/officeDocument/2006/relationships/slide" Target="../slides/slide21.xml"/><Relationship Id="rId16" Type="http://schemas.openxmlformats.org/officeDocument/2006/relationships/hyperlink" Target="https://www.nap.edu/catalog/11602/examining-the-health-disparities-research-plan-of-the-national-institutes-of-health" TargetMode="External"/><Relationship Id="rId1" Type="http://schemas.openxmlformats.org/officeDocument/2006/relationships/notesMaster" Target="../notesMasters/notesMaster1.xml"/><Relationship Id="rId6" Type="http://schemas.openxmlformats.org/officeDocument/2006/relationships/hyperlink" Target="https://www.nap.edu/catalog/9939/promoting-health-intervention-strategies-from-social-and-behavioral-research" TargetMode="External"/><Relationship Id="rId11" Type="http://schemas.openxmlformats.org/officeDocument/2006/relationships/hyperlink" Target="https://www.nap.edu/catalog/10885/in-the-nations-compelling-interest-ensuring-diversity-in-the-health" TargetMode="External"/><Relationship Id="rId5" Type="http://schemas.openxmlformats.org/officeDocument/2006/relationships/hyperlink" Target="https://www.nap.edu/catalog/10833/improving-racial-and-ethnic-data-on-health-report-of-a" TargetMode="External"/><Relationship Id="rId15" Type="http://schemas.openxmlformats.org/officeDocument/2006/relationships/hyperlink" Target="https://www.nap.edu/catalog/12154/challenges-and-successes-in-reducing-health-disparities-workshop-summary" TargetMode="External"/><Relationship Id="rId10" Type="http://schemas.openxmlformats.org/officeDocument/2006/relationships/hyperlink" Target="https://www.nap.edu/catalog/24824/lessons-learned-from-diverse-efforts-to-change-social-norms-and-opportunities-and-strategies-to-promote-behavior-change-in-behavioral-health" TargetMode="External"/><Relationship Id="rId4" Type="http://schemas.openxmlformats.org/officeDocument/2006/relationships/hyperlink" Target="https://www.nap.edu/catalog/10512/guidance-for-the-national-healthcare-disparities-report" TargetMode="External"/><Relationship Id="rId9" Type="http://schemas.openxmlformats.org/officeDocument/2006/relationships/hyperlink" Target="https://www.nap.edu/catalog/23541/advancing-the-science-to-improve-population-health-proceedings-of-a" TargetMode="External"/><Relationship Id="rId14" Type="http://schemas.openxmlformats.org/officeDocument/2006/relationships/hyperlink" Target="https://www.nap.edu/catalog/13383/how-far-have-we-come-in-reducing-health-disparities-progres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sakai.unc.edu/access/content/user/vschoenb/Public%20Library/People/People/Victor%20Schoenbach/Presentations/SocialEPIDseminar20160824live.pptx"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sakai.unc.edu/access/content/user/vschoenb/Public%20Library/People/People/Victor%20Schoenbach/Presentations/SocialEPIDseminar-20160824noQuestions.mp3"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edgemagazine.net/author/ken-chawki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facebook.com/USSurgeonGeneral/?fref=t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telegraph.co.uk/comment/columnists/tomleonard/"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2D758B43-D3E6-48EE-A752-DDF71FD0C9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7A0595B-FDB0-46C7-8891-891BBA4CE1C7}" type="slidenum">
              <a:rPr lang="en-US" altLang="en-US" smtClean="0">
                <a:latin typeface="Arial" panose="020B0604020202020204" pitchFamily="34" charset="0"/>
              </a:rPr>
              <a:pPr/>
              <a:t>1</a:t>
            </a:fld>
            <a:endParaRPr lang="en-US" altLang="en-US">
              <a:latin typeface="Arial" panose="020B0604020202020204" pitchFamily="34" charset="0"/>
            </a:endParaRPr>
          </a:p>
        </p:txBody>
      </p:sp>
      <p:sp>
        <p:nvSpPr>
          <p:cNvPr id="5123" name="Rectangle 2">
            <a:extLst>
              <a:ext uri="{FF2B5EF4-FFF2-40B4-BE49-F238E27FC236}">
                <a16:creationId xmlns:a16="http://schemas.microsoft.com/office/drawing/2014/main" id="{EB33686A-451D-4E44-BBCA-E8C456DC60B1}"/>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6212DF07-B1A5-4180-A368-145D22EA6D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Last updated 9/23/2017, 1/14/2019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10</a:t>
            </a:fld>
            <a:endParaRPr lang="en-US" altLang="en-US"/>
          </a:p>
        </p:txBody>
      </p:sp>
    </p:spTree>
    <p:extLst>
      <p:ext uri="{BB962C8B-B14F-4D97-AF65-F5344CB8AC3E}">
        <p14:creationId xmlns:p14="http://schemas.microsoft.com/office/powerpoint/2010/main" val="1713276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5CE96734-0569-457A-A1C5-919751BC18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E7E8D9F-2732-480E-9FFD-7C74B2E92770}" type="slidenum">
              <a:rPr lang="en-US" altLang="en-US" smtClean="0">
                <a:latin typeface="Arial" panose="020B0604020202020204" pitchFamily="34" charset="0"/>
              </a:rPr>
              <a:pPr/>
              <a:t>11</a:t>
            </a:fld>
            <a:endParaRPr lang="en-US" altLang="en-US">
              <a:latin typeface="Arial" panose="020B0604020202020204" pitchFamily="34" charset="0"/>
            </a:endParaRPr>
          </a:p>
        </p:txBody>
      </p:sp>
      <p:sp>
        <p:nvSpPr>
          <p:cNvPr id="11267" name="Rectangle 2">
            <a:extLst>
              <a:ext uri="{FF2B5EF4-FFF2-40B4-BE49-F238E27FC236}">
                <a16:creationId xmlns:a16="http://schemas.microsoft.com/office/drawing/2014/main" id="{85292AE6-9D60-42A2-9BF1-D8FFDF5BF10C}"/>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CAE1B633-A37D-428B-8AF0-0158DF7D32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Perspectives in Disease Prevention and Health Promotion Report of the Secretary's Task Force on Black and Minority Health </a:t>
            </a:r>
          </a:p>
          <a:p>
            <a:pPr eaLnBrk="1" hangingPunct="1"/>
            <a:r>
              <a:rPr lang="en-US" altLang="en-US" dirty="0">
                <a:latin typeface="Arial" panose="020B0604020202020204" pitchFamily="34" charset="0"/>
              </a:rPr>
              <a:t>MMWR February 28, 1986 / 35(8);109-12</a:t>
            </a:r>
          </a:p>
          <a:p>
            <a:pPr eaLnBrk="1" hangingPunct="1"/>
            <a:r>
              <a:rPr lang="en-US" altLang="en-US" dirty="0">
                <a:latin typeface="Arial" panose="020B0604020202020204" pitchFamily="34" charset="0"/>
                <a:hlinkClick r:id="rId3"/>
              </a:rPr>
              <a:t>http://www.cdc.gov/mmwr/preview/mmwrhtml/00000688.htm</a:t>
            </a:r>
            <a:endParaRPr lang="en-US" altLang="en-US" dirty="0">
              <a:latin typeface="Arial" panose="020B0604020202020204" pitchFamily="34" charset="0"/>
            </a:endParaRPr>
          </a:p>
          <a:p>
            <a:pPr eaLnBrk="1" hangingPunct="1"/>
            <a:r>
              <a:rPr lang="en-US" u="sng">
                <a:hlinkClick r:id="rId4"/>
              </a:rPr>
              <a:t>http://www.nytimes.com/1985/10/17/us/minorities-seen-as-still-lagging-in-health-status.html?mcubz=3</a:t>
            </a:r>
            <a:endParaRPr lang="en-US" altLang="en-US" dirty="0">
              <a:latin typeface="Arial" panose="020B0604020202020204" pitchFamily="34" charset="0"/>
            </a:endParaRPr>
          </a:p>
          <a:p>
            <a:pPr eaLnBrk="1" hangingPunct="1"/>
            <a:r>
              <a:rPr lang="en-US" altLang="en-US" dirty="0">
                <a:latin typeface="Arial" panose="020B0604020202020204" pitchFamily="34" charset="0"/>
              </a:rPr>
              <a:t>The Task Force made eight main recommendations to the Secretary, each of which was followed by several specific suggestions:</a:t>
            </a:r>
          </a:p>
          <a:p>
            <a:pPr eaLnBrk="1" hangingPunct="1"/>
            <a:r>
              <a:rPr lang="en-US" altLang="en-US" dirty="0">
                <a:latin typeface="Arial" panose="020B0604020202020204" pitchFamily="34" charset="0"/>
              </a:rPr>
              <a:t>   1. Implement an outreach campaign, specifically designed for minority populations, to disseminate targeted health information, educational materials, and program strategies.</a:t>
            </a:r>
          </a:p>
          <a:p>
            <a:pPr eaLnBrk="1" hangingPunct="1"/>
            <a:r>
              <a:rPr lang="en-US" altLang="en-US" dirty="0">
                <a:latin typeface="Arial" panose="020B0604020202020204" pitchFamily="34" charset="0"/>
              </a:rPr>
              <a:t>   2. Increase patient education by developing materials and programs responsive to minority needs and by improving provider awareness of minority cultural and language needs.</a:t>
            </a:r>
          </a:p>
          <a:p>
            <a:pPr eaLnBrk="1" hangingPunct="1"/>
            <a:r>
              <a:rPr lang="en-US" altLang="en-US" dirty="0">
                <a:latin typeface="Arial" panose="020B0604020202020204" pitchFamily="34" charset="0"/>
              </a:rPr>
              <a:t>   3. Improve the access, delivery, and financing of health services to minority populations through increased efficiency and acceptability.</a:t>
            </a:r>
          </a:p>
          <a:p>
            <a:pPr eaLnBrk="1" hangingPunct="1"/>
            <a:r>
              <a:rPr lang="en-US" altLang="en-US" dirty="0">
                <a:latin typeface="Arial" panose="020B0604020202020204" pitchFamily="34" charset="0"/>
              </a:rPr>
              <a:t>   4. Develop strategies to improve the availability and accessibility of health professionals to minority communities through communication and coordination with nonfederal entities.</a:t>
            </a:r>
          </a:p>
          <a:p>
            <a:pPr eaLnBrk="1" hangingPunct="1"/>
            <a:r>
              <a:rPr lang="en-US" altLang="en-US" dirty="0">
                <a:latin typeface="Arial" panose="020B0604020202020204" pitchFamily="34" charset="0"/>
              </a:rPr>
              <a:t>   5. Promote and improve communication and coordination among federal agencies in administering existing programs for improving the health status and availability of health professionals to minorities.</a:t>
            </a:r>
          </a:p>
          <a:p>
            <a:pPr eaLnBrk="1" hangingPunct="1"/>
            <a:r>
              <a:rPr lang="en-US" altLang="en-US" dirty="0">
                <a:latin typeface="Arial" panose="020B0604020202020204" pitchFamily="34" charset="0"/>
              </a:rPr>
              <a:t>   6.Provide technical assistance and encourage efforts by local and community agencies to meet minority-health needs.</a:t>
            </a:r>
          </a:p>
          <a:p>
            <a:pPr eaLnBrk="1" hangingPunct="1"/>
            <a:r>
              <a:rPr lang="en-US" altLang="en-US" dirty="0">
                <a:latin typeface="Arial" panose="020B0604020202020204" pitchFamily="34" charset="0"/>
              </a:rPr>
              <a:t>   7.Improve the quality, availability, and use of health data pertaining to minority populations.</a:t>
            </a:r>
          </a:p>
          <a:p>
            <a:pPr eaLnBrk="1" hangingPunct="1"/>
            <a:r>
              <a:rPr lang="en-US" altLang="en-US" dirty="0">
                <a:latin typeface="Arial" panose="020B0604020202020204" pitchFamily="34" charset="0"/>
              </a:rPr>
              <a:t>   8. Adopt and support research to investigate factors affecting minority health, including risk-factor identification, education interventions, and prevention and treatment services.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B98BA5D-A3AE-486C-8DDB-AECE8F7272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FC77DCB-1098-476A-82F1-0A29E0A5293A}" type="slidenum">
              <a:rPr lang="en-US" altLang="en-US" smtClean="0">
                <a:latin typeface="Arial" panose="020B0604020202020204" pitchFamily="34" charset="0"/>
              </a:rPr>
              <a:pPr/>
              <a:t>12</a:t>
            </a:fld>
            <a:endParaRPr lang="en-US" altLang="en-US">
              <a:latin typeface="Arial" panose="020B0604020202020204" pitchFamily="34" charset="0"/>
            </a:endParaRPr>
          </a:p>
        </p:txBody>
      </p:sp>
      <p:sp>
        <p:nvSpPr>
          <p:cNvPr id="13315" name="Rectangle 2">
            <a:extLst>
              <a:ext uri="{FF2B5EF4-FFF2-40B4-BE49-F238E27FC236}">
                <a16:creationId xmlns:a16="http://schemas.microsoft.com/office/drawing/2014/main" id="{B2DEEB80-F74D-4A81-90A0-C2F61B9098E3}"/>
              </a:ext>
            </a:extLst>
          </p:cNvPr>
          <p:cNvSpPr>
            <a:spLocks noGrp="1" noRot="1" noChangeAspect="1" noChangeArrowheads="1" noTextEdit="1"/>
          </p:cNvSpPr>
          <p:nvPr>
            <p:ph type="sldImg"/>
          </p:nvPr>
        </p:nvSpPr>
        <p:spPr>
          <a:xfrm>
            <a:off x="1143000" y="609600"/>
            <a:ext cx="4572000" cy="3429000"/>
          </a:xfrm>
          <a:ln/>
        </p:spPr>
      </p:sp>
      <p:sp>
        <p:nvSpPr>
          <p:cNvPr id="13316" name="Rectangle 3">
            <a:extLst>
              <a:ext uri="{FF2B5EF4-FFF2-40B4-BE49-F238E27FC236}">
                <a16:creationId xmlns:a16="http://schemas.microsoft.com/office/drawing/2014/main" id="{52C9A047-F26E-4809-B141-36CF87C120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It was noted by many at the time that the health disadvantages of American minorities was not a new discovery.  W.E.B. DuBois, for example, had written about these at the turn of the century.  Some 15  year’s earlier the Kerner Commission on Civil Disorders had described the racial dualism pervading American society, echoing the observations made by Swedish economist Gunnar Myrdal in</a:t>
            </a:r>
            <a:r>
              <a:rPr lang="en-US" altLang="en-US" i="1">
                <a:latin typeface="Arial" panose="020B0604020202020204" pitchFamily="34" charset="0"/>
              </a:rPr>
              <a:t> An American Dilemma</a:t>
            </a:r>
            <a:r>
              <a:rPr lang="en-US" altLang="en-US">
                <a:latin typeface="Arial" panose="020B0604020202020204" pitchFamily="34" charset="0"/>
              </a:rPr>
              <a:t>.  1985 was only two decades after African Americans had endured mass arrests, cattle prods, arson, bombings, assassinations, and other legal and extra-legal actions carried out to enforce disparities in employment opportunity, housing, public accommodations, health care access and other areas. But even if the health disparities documented by the Heckler Report were neither new nor unexpected, the Report nevertheless did drew considerable attention and served as a touchstone for putting health disparities  on the national agenda.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B98BA5D-A3AE-486C-8DDB-AECE8F7272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FC77DCB-1098-476A-82F1-0A29E0A5293A}" type="slidenum">
              <a:rPr lang="en-US" altLang="en-US" smtClean="0">
                <a:latin typeface="Arial" panose="020B0604020202020204" pitchFamily="34" charset="0"/>
              </a:rPr>
              <a:pPr/>
              <a:t>13</a:t>
            </a:fld>
            <a:endParaRPr lang="en-US" altLang="en-US">
              <a:latin typeface="Arial" panose="020B0604020202020204" pitchFamily="34" charset="0"/>
            </a:endParaRPr>
          </a:p>
        </p:txBody>
      </p:sp>
      <p:sp>
        <p:nvSpPr>
          <p:cNvPr id="13315" name="Rectangle 2">
            <a:extLst>
              <a:ext uri="{FF2B5EF4-FFF2-40B4-BE49-F238E27FC236}">
                <a16:creationId xmlns:a16="http://schemas.microsoft.com/office/drawing/2014/main" id="{B2DEEB80-F74D-4A81-90A0-C2F61B9098E3}"/>
              </a:ext>
            </a:extLst>
          </p:cNvPr>
          <p:cNvSpPr>
            <a:spLocks noGrp="1" noRot="1" noChangeAspect="1" noChangeArrowheads="1" noTextEdit="1"/>
          </p:cNvSpPr>
          <p:nvPr>
            <p:ph type="sldImg"/>
          </p:nvPr>
        </p:nvSpPr>
        <p:spPr>
          <a:xfrm>
            <a:off x="1143000" y="609600"/>
            <a:ext cx="4572000" cy="3429000"/>
          </a:xfrm>
          <a:ln/>
        </p:spPr>
      </p:sp>
      <p:sp>
        <p:nvSpPr>
          <p:cNvPr id="13316" name="Rectangle 3">
            <a:extLst>
              <a:ext uri="{FF2B5EF4-FFF2-40B4-BE49-F238E27FC236}">
                <a16:creationId xmlns:a16="http://schemas.microsoft.com/office/drawing/2014/main" id="{52C9A047-F26E-4809-B141-36CF87C120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Origins of the National Black Leadership Initiative on Cancer, recounted by Lovell Jones (with some editing and elaboration by Vic Schoenbach), September 17, 2017:  </a:t>
            </a:r>
          </a:p>
          <a:p>
            <a:r>
              <a:rPr lang="en-US" dirty="0"/>
              <a:t>In 1985, the </a:t>
            </a:r>
            <a:r>
              <a:rPr lang="en-US" i="1" dirty="0"/>
              <a:t>Report of the Secretary’s Task Force on Black &amp; Minority Health</a:t>
            </a:r>
            <a:r>
              <a:rPr lang="en-US" dirty="0"/>
              <a:t> (the “Heckler Report”) was released. The report was written by a 19-member study group headed by NIH Deputy Director Thomas Malone. Dr. Louis Sullivan was on the National Cancer Advisory Board (NCAB) and was pushing the National Cancer Institute (NCI) to do something in response to the report.  At the same time, I was beginning the groundwork to launch the </a:t>
            </a:r>
            <a:r>
              <a:rPr lang="en-US" i="1" dirty="0"/>
              <a:t>Biennial Symposium on Minorities</a:t>
            </a:r>
            <a:r>
              <a:rPr lang="en-US" dirty="0"/>
              <a:t>, which became the </a:t>
            </a:r>
            <a:r>
              <a:rPr lang="en-US" i="1" dirty="0"/>
              <a:t>Biennial Symposium on Minorities, the Medically Underserved and Cancer</a:t>
            </a:r>
            <a:r>
              <a:rPr lang="en-US" dirty="0"/>
              <a:t>.  </a:t>
            </a:r>
          </a:p>
          <a:p>
            <a:r>
              <a:rPr lang="en-US" dirty="0"/>
              <a:t>NCAB agreed to hold six regional fact-finding meetings/summits under the name of the </a:t>
            </a:r>
            <a:r>
              <a:rPr lang="en-US" i="1" dirty="0"/>
              <a:t>National Black Leadership Initiative on Cancer</a:t>
            </a:r>
            <a:r>
              <a:rPr lang="en-US" dirty="0"/>
              <a:t> (NBLIC).  To launch the initiative, Dr. Sullivan tapped Morehouse alumni and National Medical Association (NMA) members in six cities:  Los Angeles and Atlanta - Dr. M. Alfred Haynes; Chicago - Dr. Clyde Phillips; New York - Dr. Harold Freeman; Washington, D.C. - Dr. LaSalle D. </a:t>
            </a:r>
            <a:r>
              <a:rPr lang="en-US" dirty="0" err="1"/>
              <a:t>Leffall</a:t>
            </a:r>
            <a:r>
              <a:rPr lang="en-US" dirty="0"/>
              <a:t>, Jr.; and Houston - Dr. </a:t>
            </a:r>
            <a:r>
              <a:rPr lang="en-US" dirty="0" err="1"/>
              <a:t>Dezra</a:t>
            </a:r>
            <a:r>
              <a:rPr lang="en-US" dirty="0"/>
              <a:t> White.  Because Dr. White was not at an academic institution and because of my role in creating the </a:t>
            </a:r>
            <a:r>
              <a:rPr lang="en-US" i="1" dirty="0"/>
              <a:t>Biennial Symposium</a:t>
            </a:r>
            <a:r>
              <a:rPr lang="en-US" dirty="0"/>
              <a:t>, Dr. White approached </a:t>
            </a:r>
            <a:r>
              <a:rPr lang="en-US" dirty="0" err="1"/>
              <a:t>mel</a:t>
            </a:r>
            <a:r>
              <a:rPr lang="en-US" dirty="0"/>
              <a:t> to co-chair the Houston summit and to do so under the banner of MD Anderson.</a:t>
            </a:r>
          </a:p>
          <a:p>
            <a:r>
              <a:rPr lang="en-US" dirty="0"/>
              <a:t>Involvement of MD Anderson conveyed a certain status to the meetings/summits.  After the six meetings/summits, the group of us met with Dr. Alan </a:t>
            </a:r>
            <a:r>
              <a:rPr lang="en-US" dirty="0" err="1"/>
              <a:t>Rabson</a:t>
            </a:r>
            <a:r>
              <a:rPr lang="en-US" dirty="0"/>
              <a:t>, then Interim Director of the National Cancer Institute (NCI) in fall 1988. We gave him the report and asked what would be the next steps.  When he basically said nothing, I remember Clyde Phillips saying, "I can't leave your office and go back to Chicago with nothing.  That triggered a sit-in.  All of us agreed that we couldn't go back without some formal commitment.  </a:t>
            </a:r>
          </a:p>
          <a:p>
            <a:br>
              <a:rPr lang="en-US" dirty="0"/>
            </a:br>
            <a:r>
              <a:rPr lang="en-US" dirty="0"/>
              <a:t>The end result was supplemental funds to the Drew-</a:t>
            </a:r>
            <a:r>
              <a:rPr lang="en-US" dirty="0" err="1"/>
              <a:t>Meharry</a:t>
            </a:r>
            <a:r>
              <a:rPr lang="en-US" dirty="0"/>
              <a:t>-Morehouse Consortium Cancer Center to create six NBLIC Regions to address community cancer prevention and control needs from 1989-1992.</a:t>
            </a:r>
          </a:p>
          <a:p>
            <a:br>
              <a:rPr lang="en-US" dirty="0"/>
            </a:br>
            <a:endParaRPr lang="en-US" altLang="en-US" dirty="0">
              <a:latin typeface="Arial" panose="020B0604020202020204" pitchFamily="34" charset="0"/>
            </a:endParaRPr>
          </a:p>
        </p:txBody>
      </p:sp>
    </p:spTree>
    <p:extLst>
      <p:ext uri="{BB962C8B-B14F-4D97-AF65-F5344CB8AC3E}">
        <p14:creationId xmlns:p14="http://schemas.microsoft.com/office/powerpoint/2010/main" val="2284561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B73762A-2ACC-4578-80D4-7D890CE13B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70B5F1D-0B8F-454B-9D75-7EE0CF957EDE}" type="slidenum">
              <a:rPr lang="en-US" altLang="en-US" smtClean="0">
                <a:latin typeface="Arial" panose="020B0604020202020204" pitchFamily="34" charset="0"/>
              </a:rPr>
              <a:pPr/>
              <a:t>14</a:t>
            </a:fld>
            <a:endParaRPr lang="en-US" altLang="en-US">
              <a:latin typeface="Arial" panose="020B0604020202020204" pitchFamily="34" charset="0"/>
            </a:endParaRPr>
          </a:p>
        </p:txBody>
      </p:sp>
      <p:sp>
        <p:nvSpPr>
          <p:cNvPr id="15363" name="Rectangle 2">
            <a:extLst>
              <a:ext uri="{FF2B5EF4-FFF2-40B4-BE49-F238E27FC236}">
                <a16:creationId xmlns:a16="http://schemas.microsoft.com/office/drawing/2014/main" id="{E0731848-71AD-4DC4-984F-7458B941B266}"/>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5A43EF99-367F-4317-AFEE-8EADCB29B2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For members of the American College of Epidemiology, the next landmark is the 10</a:t>
            </a:r>
            <a:r>
              <a:rPr lang="en-US" altLang="en-US" baseline="30000">
                <a:latin typeface="Arial" panose="020B0604020202020204" pitchFamily="34" charset="0"/>
              </a:rPr>
              <a:t>th</a:t>
            </a:r>
            <a:r>
              <a:rPr lang="en-US" altLang="en-US">
                <a:latin typeface="Arial" panose="020B0604020202020204" pitchFamily="34" charset="0"/>
              </a:rPr>
              <a:t> Annual Scientific Meeting, held at CDC in Atlanta in 1991</a:t>
            </a:r>
          </a:p>
          <a:p>
            <a:pPr eaLnBrk="1" hangingPunct="1">
              <a:spcBef>
                <a:spcPts val="1000"/>
              </a:spcBef>
            </a:pPr>
            <a:r>
              <a:rPr lang="en-US" altLang="en-US">
                <a:latin typeface="Arial" panose="020B0604020202020204" pitchFamily="34" charset="0"/>
              </a:rPr>
              <a:t>For many of us, the program was a consciousness-raising experience.</a:t>
            </a:r>
          </a:p>
          <a:p>
            <a:pPr eaLnBrk="1" hangingPunct="1">
              <a:spcBef>
                <a:spcPts val="1000"/>
              </a:spcBef>
            </a:pPr>
            <a:r>
              <a:rPr lang="en-US" altLang="en-US">
                <a:latin typeface="Arial" panose="020B0604020202020204" pitchFamily="34" charset="0"/>
              </a:rPr>
              <a:t>CDC notice of November 7-8, 1991meeting: http://www.cdc.gov/mmwr/preview/mmwrhtml/00001973.htm</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The invited presentations were published together in a 1993 issue of the </a:t>
            </a:r>
            <a:r>
              <a:rPr lang="en-US" altLang="en-US" i="1" dirty="0">
                <a:latin typeface="Arial" panose="020B0604020202020204" pitchFamily="34" charset="0"/>
              </a:rPr>
              <a:t>Annals of Epidemiology</a:t>
            </a:r>
            <a:r>
              <a:rPr lang="en-US" altLang="en-US" dirty="0">
                <a:latin typeface="Arial" panose="020B0604020202020204" pitchFamily="34" charset="0"/>
              </a:rPr>
              <a:t> guest edited by Gladys Reynolds. Unlike most other ACE annual meetings, the 1991 meeting also had contributed papers. Many of these were published in </a:t>
            </a:r>
            <a:r>
              <a:rPr lang="en-US" altLang="en-US" i="1" dirty="0">
                <a:latin typeface="Arial" panose="020B0604020202020204" pitchFamily="34" charset="0"/>
              </a:rPr>
              <a:t>Ethnicity &amp; Disease</a:t>
            </a:r>
            <a:r>
              <a:rPr lang="en-US" altLang="en-US" dirty="0">
                <a:latin typeface="Arial" panose="020B0604020202020204" pitchFamily="34" charset="0"/>
              </a:rPr>
              <a:t>, Spring, 1993 (Vol.3, No 2).  Richard S. Cooper, one of the invited speakers was editor of Ethnicity &amp; Disease. (Per Gladys Reynolds)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7F08C0-676E-4945-9ACF-6E93917B71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259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4E780D50-A7D3-4A8C-B417-33145BD8D7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FDE1D5-FFED-4D70-97D0-B3E1356FAD5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459" name="Rectangle 2">
            <a:extLst>
              <a:ext uri="{FF2B5EF4-FFF2-40B4-BE49-F238E27FC236}">
                <a16:creationId xmlns:a16="http://schemas.microsoft.com/office/drawing/2014/main" id="{07F18BFA-1FD6-4B0F-8F56-3B1C70B233D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0DC85C95-37CD-45E5-A651-3F861359D3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Many of the presentations were published together in a 1993 issue of the </a:t>
            </a:r>
            <a:r>
              <a:rPr lang="en-US" altLang="en-US" i="1">
                <a:latin typeface="Arial" panose="020B0604020202020204" pitchFamily="34" charset="0"/>
              </a:rPr>
              <a:t>Annals of Epidemiology</a:t>
            </a:r>
            <a:r>
              <a:rPr lang="en-US" altLang="en-US">
                <a:latin typeface="Arial" panose="020B0604020202020204" pitchFamily="34" charset="0"/>
              </a:rPr>
              <a:t> guest edited by Gladys Reynolds.</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3299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5DC67DEF-AC3C-479B-9060-F04B06F325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9319A64-D114-47C6-8B60-07E8B6F4D8E6}" type="slidenum">
              <a:rPr lang="en-US" altLang="en-US" smtClean="0">
                <a:latin typeface="Arial" panose="020B0604020202020204" pitchFamily="34" charset="0"/>
              </a:rPr>
              <a:pPr/>
              <a:t>17</a:t>
            </a:fld>
            <a:endParaRPr lang="en-US" altLang="en-US">
              <a:latin typeface="Arial" panose="020B0604020202020204" pitchFamily="34" charset="0"/>
            </a:endParaRPr>
          </a:p>
        </p:txBody>
      </p:sp>
      <p:sp>
        <p:nvSpPr>
          <p:cNvPr id="21507" name="Rectangle 2">
            <a:extLst>
              <a:ext uri="{FF2B5EF4-FFF2-40B4-BE49-F238E27FC236}">
                <a16:creationId xmlns:a16="http://schemas.microsoft.com/office/drawing/2014/main" id="{6DC84E0B-DD7C-46C7-99BD-52C5DF99445B}"/>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D8B4EF7A-561F-4EC3-B86E-135D894B1F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 1991, the ACE was still trying to define its role in the profession. One of the basic motivations for creating the College, credentialing of non-physician epidemiologists, was being rethought. Few people had taken the credentialing examination, and the value of the credential was uncertain. But without the certification exam, what was the College’s raison-</a:t>
            </a:r>
            <a:r>
              <a:rPr lang="en-US" dirty="0" err="1"/>
              <a:t>d’etre</a:t>
            </a:r>
            <a:r>
              <a:rPr lang="en-US" dirty="0"/>
              <a:t>? At the same time, the College was the only epidemiology organization whose primary focus was serving the needs of practicing epidemiologists and at the time the only one willing and able to take official policy positions. The major initial policy thrust was about professional ethics. President Raymond Greenberg and others felt that racial disparities in health would be another policy area for which the organization might take leadership, and through which it could engage members who were not particularly motivated by the ethics issue.</a:t>
            </a:r>
            <a:endParaRPr lang="en-US" altLang="en-US" dirty="0">
              <a:latin typeface="Arial" panose="020B0604020202020204" pitchFamily="34" charset="0"/>
            </a:endParaRPr>
          </a:p>
          <a:p>
            <a:pPr eaLnBrk="1" hangingPunct="1"/>
            <a:r>
              <a:rPr lang="en-US" altLang="en-US" dirty="0">
                <a:latin typeface="Arial" panose="020B0604020202020204" pitchFamily="34" charset="0"/>
              </a:rPr>
              <a:t>So with enthusiastic support from the Board of Directors, President Greenberg created an </a:t>
            </a:r>
            <a:r>
              <a:rPr lang="en-US" altLang="en-US" i="1" dirty="0">
                <a:latin typeface="Arial" panose="020B0604020202020204" pitchFamily="34" charset="0"/>
              </a:rPr>
              <a:t>ad hoc</a:t>
            </a:r>
            <a:r>
              <a:rPr lang="en-US" altLang="en-US" dirty="0">
                <a:latin typeface="Arial" panose="020B0604020202020204" pitchFamily="34" charset="0"/>
              </a:rPr>
              <a:t> Committee on Minority Affairs. He put out a call to members seeking volunteers. I was one of those who responded, and Ray asked if I would serve as chair and convene an initial meeting in conjunction with the 1991 Annual Scientific Meeting. I objected, saying that someone like Sherman James should probably be chair. But when I asked Sherman, he said that I should be chair since I would follow his advice and he wouldn’t have to devote as much time! On that basis I agreed.</a:t>
            </a:r>
          </a:p>
        </p:txBody>
      </p:sp>
    </p:spTree>
    <p:extLst>
      <p:ext uri="{BB962C8B-B14F-4D97-AF65-F5344CB8AC3E}">
        <p14:creationId xmlns:p14="http://schemas.microsoft.com/office/powerpoint/2010/main" val="3130414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8BB046D8-E2D6-4743-9EEA-CEC59AC85B63}"/>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ABA85840-7625-479D-887F-E3DFE2F891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Recommendations:</a:t>
            </a:r>
          </a:p>
          <a:p>
            <a:pPr eaLnBrk="1" hangingPunct="1"/>
            <a:r>
              <a:rPr lang="en-US" altLang="en-US">
                <a:latin typeface="Arial" panose="020B0604020202020204" pitchFamily="34" charset="0"/>
              </a:rPr>
              <a:t>1. The mission of epidemiology organizations should include advancement of minority health and of minority epidemiologists and trainees in professional, educational, corporate, and governmental settings.  Institutional commitment should be expressed in the leadership provided by deans, directors, and chairs, in effective actions, in provision of resources, and in increased diversity.</a:t>
            </a:r>
          </a:p>
          <a:p>
            <a:pPr eaLnBrk="1" hangingPunct="1"/>
            <a:r>
              <a:rPr lang="en-US" altLang="en-US">
                <a:latin typeface="Arial" panose="020B0604020202020204" pitchFamily="34" charset="0"/>
              </a:rPr>
              <a:t> 2. Greater attention should be given in epidemiology journals and scientific meetings to studies that address minority health problems with insight and cultural sensitivity, and especially, that identify potential solutions to these problems.  Epidemiology forums should also invite studies on the nature of, effects of, and interventions to reduce racism, both individual and institutional (8,9).</a:t>
            </a:r>
          </a:p>
          <a:p>
            <a:pPr eaLnBrk="1" hangingPunct="1"/>
            <a:r>
              <a:rPr lang="en-US" altLang="en-US">
                <a:latin typeface="Arial" panose="020B0604020202020204" pitchFamily="34" charset="0"/>
              </a:rPr>
              <a:t> 3. A vigorous outreach campaign is needed to make epidemiology careers, pathways to them, and financial aid opportunities more visible in minority educational institutions and minority communities.  The potential of minority recruitment activities is illustrated by a program at the CDC EIS, where minority representation among trainees rose from 11 percent in the 1980's to 17 percent in the 1990 EIS class and 26 percent in the 1991 class (23).</a:t>
            </a:r>
          </a:p>
        </p:txBody>
      </p:sp>
      <p:sp>
        <p:nvSpPr>
          <p:cNvPr id="37892" name="Slide Number Placeholder 3">
            <a:extLst>
              <a:ext uri="{FF2B5EF4-FFF2-40B4-BE49-F238E27FC236}">
                <a16:creationId xmlns:a16="http://schemas.microsoft.com/office/drawing/2014/main" id="{C13B3AEB-13BF-4A1F-9831-2018400C6C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FCA468A-BFA9-4551-86C5-35DA5A2D00EC}" type="slidenum">
              <a:rPr lang="en-US" altLang="en-US" smtClean="0">
                <a:latin typeface="Arial" panose="020B0604020202020204" pitchFamily="34" charset="0"/>
              </a:rPr>
              <a:pPr/>
              <a:t>18</a:t>
            </a:fld>
            <a:endParaRPr lang="en-US" altLang="en-US">
              <a:latin typeface="Arial" panose="020B0604020202020204" pitchFamily="34" charset="0"/>
            </a:endParaRPr>
          </a:p>
        </p:txBody>
      </p:sp>
    </p:spTree>
    <p:extLst>
      <p:ext uri="{BB962C8B-B14F-4D97-AF65-F5344CB8AC3E}">
        <p14:creationId xmlns:p14="http://schemas.microsoft.com/office/powerpoint/2010/main" val="2611322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E044FE3-3CE5-4581-B897-BC0C17D93E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4083055-959E-4060-9E08-7A818E5204CA}" type="slidenum">
              <a:rPr lang="en-US" altLang="en-US" smtClean="0">
                <a:latin typeface="Arial" panose="020B0604020202020204" pitchFamily="34" charset="0"/>
              </a:rPr>
              <a:pPr/>
              <a:t>19</a:t>
            </a:fld>
            <a:endParaRPr lang="en-US" altLang="en-US">
              <a:latin typeface="Arial" panose="020B0604020202020204" pitchFamily="34" charset="0"/>
            </a:endParaRPr>
          </a:p>
        </p:txBody>
      </p:sp>
      <p:sp>
        <p:nvSpPr>
          <p:cNvPr id="44035" name="Rectangle 2">
            <a:extLst>
              <a:ext uri="{FF2B5EF4-FFF2-40B4-BE49-F238E27FC236}">
                <a16:creationId xmlns:a16="http://schemas.microsoft.com/office/drawing/2014/main" id="{04738D38-FE7E-42FC-A70B-789679A12206}"/>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1028ACF7-0BEA-4C4A-8360-4DF7E69B7E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96398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a:t>
            </a:fld>
            <a:endParaRPr lang="en-US" altLang="en-US"/>
          </a:p>
        </p:txBody>
      </p:sp>
    </p:spTree>
    <p:extLst>
      <p:ext uri="{BB962C8B-B14F-4D97-AF65-F5344CB8AC3E}">
        <p14:creationId xmlns:p14="http://schemas.microsoft.com/office/powerpoint/2010/main" val="3193044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13D9F7EF-305F-4AA9-8197-22CA1551B2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F106D49-ABCB-4DFE-886D-5C7FE4194C17}" type="slidenum">
              <a:rPr lang="en-US" altLang="en-US">
                <a:latin typeface="Arial" panose="020B0604020202020204" pitchFamily="34" charset="0"/>
              </a:rPr>
              <a:pPr/>
              <a:t>20</a:t>
            </a:fld>
            <a:endParaRPr lang="en-US" altLang="en-US">
              <a:latin typeface="Arial" panose="020B0604020202020204" pitchFamily="34" charset="0"/>
            </a:endParaRPr>
          </a:p>
        </p:txBody>
      </p:sp>
      <p:sp>
        <p:nvSpPr>
          <p:cNvPr id="56323" name="Rectangle 2">
            <a:extLst>
              <a:ext uri="{FF2B5EF4-FFF2-40B4-BE49-F238E27FC236}">
                <a16:creationId xmlns:a16="http://schemas.microsoft.com/office/drawing/2014/main" id="{CAB90C18-3A1F-4AB2-A6E7-4708E429F376}"/>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7A07BFAB-CD59-458E-B9FA-F43B33A657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“Healthy People 2010 is designed to achieve two overarching goals: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    Goal 1: Increase Quality and Years of Healthy Life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    The first goal of Healthy People 2010 is to help individuals of all ages increase life expectancy and improve their quality of life.</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    Goal 2: Eliminate Health Disparities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    The second goal of Healthy People 2010 is to eliminate health disparities among different segments of the population.”</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http://www.healthypeople.gov/2010/About/goals.htm</a:t>
            </a:r>
          </a:p>
        </p:txBody>
      </p:sp>
    </p:spTree>
    <p:extLst>
      <p:ext uri="{BB962C8B-B14F-4D97-AF65-F5344CB8AC3E}">
        <p14:creationId xmlns:p14="http://schemas.microsoft.com/office/powerpoint/2010/main" val="2264845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sampling from the first 200 “hits” for a search for “health disparities”</a:t>
            </a:r>
          </a:p>
          <a:p>
            <a:r>
              <a:rPr lang="en-US" u="sng" dirty="0">
                <a:hlinkClick r:id="rId3"/>
              </a:rPr>
              <a:t>https://www.nap.edu/catalog/10186/the-right-thing-to-do-the-smart-thing-to-do</a:t>
            </a:r>
            <a:endParaRPr lang="en-US" dirty="0"/>
          </a:p>
          <a:p>
            <a:r>
              <a:rPr lang="en-US" u="sng" dirty="0">
                <a:hlinkClick r:id="rId4"/>
              </a:rPr>
              <a:t>https://www.nap.edu/catalog/10512/guidance-for-the-national-healthcare-disparities-report</a:t>
            </a:r>
            <a:endParaRPr lang="en-US" dirty="0"/>
          </a:p>
          <a:p>
            <a:r>
              <a:rPr lang="en-US" u="sng" dirty="0">
                <a:hlinkClick r:id="rId5"/>
              </a:rPr>
              <a:t>https://www.nap.edu/catalog/10833/improving-racial-and-ethnic-data-on-health-report-of-a</a:t>
            </a:r>
            <a:endParaRPr lang="en-US" dirty="0"/>
          </a:p>
          <a:p>
            <a:r>
              <a:rPr lang="en-US" u="sng" dirty="0">
                <a:hlinkClick r:id="rId6"/>
              </a:rPr>
              <a:t>https://www.nap.edu/catalog/9939/promoting-health-intervention-strategies-from-social-and-behavioral-research</a:t>
            </a:r>
            <a:endParaRPr lang="en-US" dirty="0"/>
          </a:p>
          <a:p>
            <a:r>
              <a:rPr lang="en-US" u="sng" dirty="0">
                <a:hlinkClick r:id="rId7"/>
              </a:rPr>
              <a:t>https://www.nap.edu/catalog/6034/toward-environmental-justice-research-education-and-health-policy-needs</a:t>
            </a:r>
            <a:endParaRPr lang="en-US" dirty="0"/>
          </a:p>
          <a:p>
            <a:r>
              <a:rPr lang="en-US" u="sng" dirty="0">
                <a:hlinkClick r:id="rId8"/>
              </a:rPr>
              <a:t>https://www.nap.edu/catalog/6259/leading-health-indicators-for-healthy-people-2010-first-interim-report</a:t>
            </a:r>
            <a:endParaRPr lang="en-US" dirty="0"/>
          </a:p>
          <a:p>
            <a:r>
              <a:rPr lang="en-US" u="sng" dirty="0">
                <a:hlinkClick r:id="rId9"/>
              </a:rPr>
              <a:t>https://www.nap.edu/catalog/23541/advancing-the-science-to-improve-population-health-proceedings-of-a</a:t>
            </a:r>
            <a:endParaRPr lang="en-US" dirty="0"/>
          </a:p>
          <a:p>
            <a:r>
              <a:rPr lang="en-US" u="sng" dirty="0">
                <a:hlinkClick r:id="rId10"/>
              </a:rPr>
              <a:t>https://www.nap.edu/catalog/24824/lessons-learned-from-diverse-efforts-to-change-social-norms-and-opportunities-and-strategies-to-promote-behavior-change-in-behavioral-health</a:t>
            </a:r>
            <a:endParaRPr lang="en-US" dirty="0"/>
          </a:p>
          <a:p>
            <a:r>
              <a:rPr lang="en-US" u="sng" dirty="0">
                <a:hlinkClick r:id="rId11"/>
              </a:rPr>
              <a:t>https://www.nap.edu/catalog/10885/in-the-nations-compelling-interest-ensuring-diversity-in-the-health</a:t>
            </a:r>
            <a:endParaRPr lang="en-US" dirty="0"/>
          </a:p>
          <a:p>
            <a:r>
              <a:rPr lang="en-US" u="sng" dirty="0">
                <a:hlinkClick r:id="rId12"/>
              </a:rPr>
              <a:t>https://www.nap.edu/catalog/11329/assessment-of-nih-minority-research-and-training-programs-phase-3</a:t>
            </a:r>
            <a:endParaRPr lang="en-US" dirty="0"/>
          </a:p>
          <a:p>
            <a:r>
              <a:rPr lang="en-US" u="sng" dirty="0">
                <a:hlinkClick r:id="rId13"/>
              </a:rPr>
              <a:t>https://www.nap.edu/catalog/10979/eliminating-health-disparities-measurement-and-data-needs</a:t>
            </a:r>
            <a:endParaRPr lang="en-US" dirty="0"/>
          </a:p>
          <a:p>
            <a:r>
              <a:rPr lang="en-US" u="sng" dirty="0">
                <a:hlinkClick r:id="rId14"/>
              </a:rPr>
              <a:t>https://www.nap.edu/catalog/13383/how-far-have-we-come-in-reducing-health-disparities-progress</a:t>
            </a:r>
            <a:endParaRPr lang="en-US" dirty="0"/>
          </a:p>
          <a:p>
            <a:r>
              <a:rPr lang="en-US" u="sng" dirty="0">
                <a:hlinkClick r:id="rId15"/>
              </a:rPr>
              <a:t>https://www.nap.edu/catalog/12154/challenges-and-successes-in-reducing-health-disparities-workshop-summary</a:t>
            </a:r>
            <a:endParaRPr lang="en-US" dirty="0"/>
          </a:p>
          <a:p>
            <a:r>
              <a:rPr lang="en-US" u="sng" dirty="0">
                <a:hlinkClick r:id="rId16"/>
              </a:rPr>
              <a:t>https://www.nap.edu/catalog/11602/examining-the-health-disparities-research-plan-of-the-national-institutes-of-health</a:t>
            </a:r>
            <a:endParaRPr lang="en-US" dirty="0"/>
          </a:p>
          <a:p>
            <a:r>
              <a:rPr lang="en-US" u="sng" dirty="0">
                <a:hlinkClick r:id="rId17"/>
              </a:rPr>
              <a:t>https://www.nap.edu/catalog/10260/unequal-treatment-confronting-racial-and-ethnic-disparities-in-health-care</a:t>
            </a:r>
            <a:endParaRPr lang="en-US" dirty="0"/>
          </a:p>
          <a:p>
            <a:r>
              <a:rPr lang="en-US" u="sng" dirty="0">
                <a:hlinkClick r:id="rId18"/>
              </a:rPr>
              <a:t>https://www.nap.edu/catalog/24624/communities-in-action-pathways-to-health-equity</a:t>
            </a:r>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21</a:t>
            </a:fld>
            <a:endParaRPr lang="en-US" altLang="en-US"/>
          </a:p>
        </p:txBody>
      </p:sp>
    </p:spTree>
    <p:extLst>
      <p:ext uri="{BB962C8B-B14F-4D97-AF65-F5344CB8AC3E}">
        <p14:creationId xmlns:p14="http://schemas.microsoft.com/office/powerpoint/2010/main" val="2942389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Source for quote: </a:t>
            </a:r>
            <a:r>
              <a:rPr lang="en-US" altLang="en-US" dirty="0">
                <a:latin typeface="Arial" panose="020B0604020202020204" pitchFamily="34" charset="0"/>
              </a:rPr>
              <a:t>NIH Strategic Research Plan and Budget to Reduce and Ultimately Eliminate Health Disparities: </a:t>
            </a:r>
            <a:r>
              <a:rPr lang="en-US" altLang="en-US" dirty="0" err="1">
                <a:latin typeface="Arial" panose="020B0604020202020204" pitchFamily="34" charset="0"/>
              </a:rPr>
              <a:t>Foreward</a:t>
            </a:r>
            <a:r>
              <a:rPr lang="en-US" altLang="en-US" dirty="0">
                <a:latin typeface="Arial" panose="020B0604020202020204" pitchFamily="34" charset="0"/>
              </a:rPr>
              <a:t>. </a:t>
            </a:r>
            <a:r>
              <a:rPr lang="en-US" dirty="0"/>
              <a:t>(see TranslatingEpidIntoActionOnDisparities-201209.ppt</a:t>
            </a:r>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22</a:t>
            </a:fld>
            <a:endParaRPr lang="en-US" altLang="en-US"/>
          </a:p>
        </p:txBody>
      </p:sp>
    </p:spTree>
    <p:extLst>
      <p:ext uri="{BB962C8B-B14F-4D97-AF65-F5344CB8AC3E}">
        <p14:creationId xmlns:p14="http://schemas.microsoft.com/office/powerpoint/2010/main" val="3482916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23</a:t>
            </a:fld>
            <a:endParaRPr lang="en-US" altLang="en-US"/>
          </a:p>
        </p:txBody>
      </p:sp>
    </p:spTree>
    <p:extLst>
      <p:ext uri="{BB962C8B-B14F-4D97-AF65-F5344CB8AC3E}">
        <p14:creationId xmlns:p14="http://schemas.microsoft.com/office/powerpoint/2010/main" val="3513740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Selected from the first 200 “hits” for a search for “health disparities”</a:t>
            </a:r>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24</a:t>
            </a:fld>
            <a:endParaRPr lang="en-US" altLang="en-US"/>
          </a:p>
        </p:txBody>
      </p:sp>
    </p:spTree>
    <p:extLst>
      <p:ext uri="{BB962C8B-B14F-4D97-AF65-F5344CB8AC3E}">
        <p14:creationId xmlns:p14="http://schemas.microsoft.com/office/powerpoint/2010/main" val="3708060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34111ED5-D022-4FA9-879E-D88542766E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C7436EA-8B37-4285-91DE-C672C0A86D56}" type="slidenum">
              <a:rPr lang="en-US" altLang="en-US">
                <a:latin typeface="Arial" panose="020B0604020202020204" pitchFamily="34" charset="0"/>
              </a:rPr>
              <a:pPr/>
              <a:t>25</a:t>
            </a:fld>
            <a:endParaRPr lang="en-US" altLang="en-US">
              <a:latin typeface="Arial" panose="020B0604020202020204" pitchFamily="34" charset="0"/>
            </a:endParaRPr>
          </a:p>
        </p:txBody>
      </p:sp>
      <p:sp>
        <p:nvSpPr>
          <p:cNvPr id="64515" name="Rectangle 2">
            <a:extLst>
              <a:ext uri="{FF2B5EF4-FFF2-40B4-BE49-F238E27FC236}">
                <a16:creationId xmlns:a16="http://schemas.microsoft.com/office/drawing/2014/main" id="{4B4F5BCE-4002-43A4-A66B-ABA84CAAD45C}"/>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32C3BD76-4947-47BE-8A36-07E354CDA2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Healthy People 2010 Final Review</a:t>
            </a:r>
          </a:p>
          <a:p>
            <a:pPr eaLnBrk="1" hangingPunct="1"/>
            <a:r>
              <a:rPr lang="en-US" altLang="en-US">
                <a:latin typeface="Arial" panose="020B0604020202020204" pitchFamily="34" charset="0"/>
              </a:rPr>
              <a:t>Executive Summary Page ES-26</a:t>
            </a:r>
          </a:p>
          <a:p>
            <a:pPr eaLnBrk="1" hangingPunct="1"/>
            <a:r>
              <a:rPr lang="en-US" altLang="en-US">
                <a:latin typeface="Arial" panose="020B0604020202020204" pitchFamily="34" charset="0"/>
              </a:rPr>
              <a:t>Figure ES-8. Changes in Health Disparities from the Baseline to the Most Recent Time Points by Population Characteristic</a:t>
            </a:r>
          </a:p>
          <a:p>
            <a:pPr eaLnBrk="1" hangingPunct="1"/>
            <a:r>
              <a:rPr lang="en-US" altLang="en-US">
                <a:latin typeface="Arial" panose="020B0604020202020204" pitchFamily="34" charset="0"/>
              </a:rPr>
              <a:t>NOTES: Changes in disparity from the baseline to the most recent time points are only shown when they could be assessed. Changes could not be assessed for 54, 82, 4, 3, 10, and 17 objectives by race/ethnicity, sex, education, income, geographic location, and disability status, respectively. “No change” includes: changes of less than 10 percentage points, regardless of statistical significance; and all changes that were not statistically significant, when estimates of variability were available. See Technical Appendix.</a:t>
            </a:r>
          </a:p>
          <a:p>
            <a:pPr eaLnBrk="1" hangingPunct="1"/>
            <a:r>
              <a:rPr lang="en-US" altLang="en-US">
                <a:latin typeface="Arial" panose="020B0604020202020204" pitchFamily="34" charset="0"/>
              </a:rPr>
              <a:t>* Number of objectives with changes in the summary index as a measure of disparity. Health disparities by income were not included for Focus Area 19 due to data limitations.</a:t>
            </a:r>
          </a:p>
          <a:p>
            <a:pPr eaLnBrk="1" hangingPunct="1"/>
            <a:r>
              <a:rPr lang="en-US" altLang="en-US">
                <a:latin typeface="Arial" panose="020B0604020202020204" pitchFamily="34" charset="0"/>
              </a:rPr>
              <a:t>http://www.cdc.gov/nchs/data/hpdata2010/hp2010_final_review_executive_summary.pdf</a:t>
            </a:r>
          </a:p>
          <a:p>
            <a:pPr eaLnBrk="1" hangingPunct="1"/>
            <a:r>
              <a:rPr lang="en-US" altLang="en-US">
                <a:latin typeface="Arial" panose="020B0604020202020204" pitchFamily="34" charset="0"/>
              </a:rPr>
              <a:t>See also Technical Appendix: http://www.cdc.gov/nchs/data/hpdata2010/hp2010_final_review_technical_appendix.pdf</a:t>
            </a:r>
          </a:p>
        </p:txBody>
      </p:sp>
    </p:spTree>
    <p:extLst>
      <p:ext uri="{BB962C8B-B14F-4D97-AF65-F5344CB8AC3E}">
        <p14:creationId xmlns:p14="http://schemas.microsoft.com/office/powerpoint/2010/main" val="3577307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Selected from the first 200 “hits” for a search for “health disparities”</a:t>
            </a:r>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26</a:t>
            </a:fld>
            <a:endParaRPr lang="en-US" altLang="en-US"/>
          </a:p>
        </p:txBody>
      </p:sp>
    </p:spTree>
    <p:extLst>
      <p:ext uri="{BB962C8B-B14F-4D97-AF65-F5344CB8AC3E}">
        <p14:creationId xmlns:p14="http://schemas.microsoft.com/office/powerpoint/2010/main" val="40023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27</a:t>
            </a:fld>
            <a:endParaRPr lang="en-US" altLang="en-US"/>
          </a:p>
        </p:txBody>
      </p:sp>
    </p:spTree>
    <p:extLst>
      <p:ext uri="{BB962C8B-B14F-4D97-AF65-F5344CB8AC3E}">
        <p14:creationId xmlns:p14="http://schemas.microsoft.com/office/powerpoint/2010/main" val="227470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28</a:t>
            </a:fld>
            <a:endParaRPr lang="en-US" altLang="en-US"/>
          </a:p>
        </p:txBody>
      </p:sp>
    </p:spTree>
    <p:extLst>
      <p:ext uri="{BB962C8B-B14F-4D97-AF65-F5344CB8AC3E}">
        <p14:creationId xmlns:p14="http://schemas.microsoft.com/office/powerpoint/2010/main" val="850114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29</a:t>
            </a:fld>
            <a:endParaRPr lang="en-US" altLang="en-US"/>
          </a:p>
        </p:txBody>
      </p:sp>
    </p:spTree>
    <p:extLst>
      <p:ext uri="{BB962C8B-B14F-4D97-AF65-F5344CB8AC3E}">
        <p14:creationId xmlns:p14="http://schemas.microsoft.com/office/powerpoint/2010/main" val="2030367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a:t>
            </a:fld>
            <a:endParaRPr lang="en-US" altLang="en-US"/>
          </a:p>
        </p:txBody>
      </p:sp>
    </p:spTree>
    <p:extLst>
      <p:ext uri="{BB962C8B-B14F-4D97-AF65-F5344CB8AC3E}">
        <p14:creationId xmlns:p14="http://schemas.microsoft.com/office/powerpoint/2010/main" val="1371632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30</a:t>
            </a:fld>
            <a:endParaRPr lang="en-US" altLang="en-US"/>
          </a:p>
        </p:txBody>
      </p:sp>
    </p:spTree>
    <p:extLst>
      <p:ext uri="{BB962C8B-B14F-4D97-AF65-F5344CB8AC3E}">
        <p14:creationId xmlns:p14="http://schemas.microsoft.com/office/powerpoint/2010/main" val="1869625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0B38BA-41BF-4AC2-9038-0E69EC2BA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687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CDD73C98-6313-46ED-B72A-8D1A75DD7010}"/>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FD153220-3171-4AA1-BBE5-3D65D0EB11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Slides: </a:t>
            </a:r>
            <a:r>
              <a:rPr lang="en-US" altLang="en-US" dirty="0">
                <a:latin typeface="Arial" panose="020B0604020202020204" pitchFamily="34" charset="0"/>
                <a:hlinkClick r:id="rId3"/>
              </a:rPr>
              <a:t>https://sakai.unc.edu/access/content/user/vschoenb/Public%20Library/People/People/Victor%20Schoenbach/Presentations/SocialEPIDseminar20160824live.pptx</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Audio (40 minutes):</a:t>
            </a:r>
          </a:p>
          <a:p>
            <a:r>
              <a:rPr lang="en-US" altLang="en-US" dirty="0">
                <a:latin typeface="Arial" panose="020B0604020202020204" pitchFamily="34" charset="0"/>
                <a:hlinkClick r:id="rId4"/>
              </a:rPr>
              <a:t>https://sakai.unc.edu/access/content/user/vschoenb/Public%20Library/People/People/Victor%20Schoenbach/Presentations/SocialEPIDseminar-20160824noQuestions.mp3</a:t>
            </a: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13668" name="Slide Number Placeholder 3">
            <a:extLst>
              <a:ext uri="{FF2B5EF4-FFF2-40B4-BE49-F238E27FC236}">
                <a16:creationId xmlns:a16="http://schemas.microsoft.com/office/drawing/2014/main" id="{8753C800-2E38-4828-81B9-C7AE1A1539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F881F7D-CA15-4064-8E7A-343392D77167}" type="slidenum">
              <a:rPr lang="en-US" altLang="en-US" smtClean="0">
                <a:latin typeface="Arial" panose="020B0604020202020204" pitchFamily="34" charset="0"/>
              </a:rPr>
              <a:pPr/>
              <a:t>32</a:t>
            </a:fld>
            <a:endParaRPr lang="en-US" altLang="en-US">
              <a:latin typeface="Arial" panose="020B0604020202020204" pitchFamily="34" charset="0"/>
            </a:endParaRPr>
          </a:p>
        </p:txBody>
      </p:sp>
    </p:spTree>
    <p:extLst>
      <p:ext uri="{BB962C8B-B14F-4D97-AF65-F5344CB8AC3E}">
        <p14:creationId xmlns:p14="http://schemas.microsoft.com/office/powerpoint/2010/main" val="2235897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33</a:t>
            </a:fld>
            <a:endParaRPr lang="en-US" altLang="en-US"/>
          </a:p>
        </p:txBody>
      </p:sp>
    </p:spTree>
    <p:extLst>
      <p:ext uri="{BB962C8B-B14F-4D97-AF65-F5344CB8AC3E}">
        <p14:creationId xmlns:p14="http://schemas.microsoft.com/office/powerpoint/2010/main" val="1187842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34</a:t>
            </a:fld>
            <a:endParaRPr lang="en-US" altLang="en-US"/>
          </a:p>
        </p:txBody>
      </p:sp>
    </p:spTree>
    <p:extLst>
      <p:ext uri="{BB962C8B-B14F-4D97-AF65-F5344CB8AC3E}">
        <p14:creationId xmlns:p14="http://schemas.microsoft.com/office/powerpoint/2010/main" val="661915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35</a:t>
            </a:fld>
            <a:endParaRPr lang="en-US" altLang="en-US"/>
          </a:p>
        </p:txBody>
      </p:sp>
    </p:spTree>
    <p:extLst>
      <p:ext uri="{BB962C8B-B14F-4D97-AF65-F5344CB8AC3E}">
        <p14:creationId xmlns:p14="http://schemas.microsoft.com/office/powerpoint/2010/main" val="1328206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36</a:t>
            </a:fld>
            <a:endParaRPr lang="en-US" altLang="en-US"/>
          </a:p>
        </p:txBody>
      </p:sp>
    </p:spTree>
    <p:extLst>
      <p:ext uri="{BB962C8B-B14F-4D97-AF65-F5344CB8AC3E}">
        <p14:creationId xmlns:p14="http://schemas.microsoft.com/office/powerpoint/2010/main" val="2093943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37</a:t>
            </a:fld>
            <a:endParaRPr lang="en-US" altLang="en-US"/>
          </a:p>
        </p:txBody>
      </p:sp>
    </p:spTree>
    <p:extLst>
      <p:ext uri="{BB962C8B-B14F-4D97-AF65-F5344CB8AC3E}">
        <p14:creationId xmlns:p14="http://schemas.microsoft.com/office/powerpoint/2010/main" val="1919265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38</a:t>
            </a:fld>
            <a:endParaRPr lang="en-US" altLang="en-US"/>
          </a:p>
        </p:txBody>
      </p:sp>
    </p:spTree>
    <p:extLst>
      <p:ext uri="{BB962C8B-B14F-4D97-AF65-F5344CB8AC3E}">
        <p14:creationId xmlns:p14="http://schemas.microsoft.com/office/powerpoint/2010/main" val="2144526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39</a:t>
            </a:fld>
            <a:endParaRPr lang="en-US" altLang="en-US"/>
          </a:p>
        </p:txBody>
      </p:sp>
    </p:spTree>
    <p:extLst>
      <p:ext uri="{BB962C8B-B14F-4D97-AF65-F5344CB8AC3E}">
        <p14:creationId xmlns:p14="http://schemas.microsoft.com/office/powerpoint/2010/main" val="3236727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a:t>
            </a:fld>
            <a:endParaRPr lang="en-US" altLang="en-US"/>
          </a:p>
        </p:txBody>
      </p:sp>
    </p:spTree>
    <p:extLst>
      <p:ext uri="{BB962C8B-B14F-4D97-AF65-F5344CB8AC3E}">
        <p14:creationId xmlns:p14="http://schemas.microsoft.com/office/powerpoint/2010/main" val="1915884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40</a:t>
            </a:fld>
            <a:endParaRPr lang="en-US" altLang="en-US"/>
          </a:p>
        </p:txBody>
      </p:sp>
    </p:spTree>
    <p:extLst>
      <p:ext uri="{BB962C8B-B14F-4D97-AF65-F5344CB8AC3E}">
        <p14:creationId xmlns:p14="http://schemas.microsoft.com/office/powerpoint/2010/main" val="1069766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41</a:t>
            </a:fld>
            <a:endParaRPr lang="en-US" altLang="en-US"/>
          </a:p>
        </p:txBody>
      </p:sp>
    </p:spTree>
    <p:extLst>
      <p:ext uri="{BB962C8B-B14F-4D97-AF65-F5344CB8AC3E}">
        <p14:creationId xmlns:p14="http://schemas.microsoft.com/office/powerpoint/2010/main" val="12258636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42</a:t>
            </a:fld>
            <a:endParaRPr lang="en-US" altLang="en-US"/>
          </a:p>
        </p:txBody>
      </p:sp>
    </p:spTree>
    <p:extLst>
      <p:ext uri="{BB962C8B-B14F-4D97-AF65-F5344CB8AC3E}">
        <p14:creationId xmlns:p14="http://schemas.microsoft.com/office/powerpoint/2010/main" val="577933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43</a:t>
            </a:fld>
            <a:endParaRPr lang="en-US" altLang="en-US"/>
          </a:p>
        </p:txBody>
      </p:sp>
    </p:spTree>
    <p:extLst>
      <p:ext uri="{BB962C8B-B14F-4D97-AF65-F5344CB8AC3E}">
        <p14:creationId xmlns:p14="http://schemas.microsoft.com/office/powerpoint/2010/main" val="2315161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44</a:t>
            </a:fld>
            <a:endParaRPr lang="en-US" altLang="en-US"/>
          </a:p>
        </p:txBody>
      </p:sp>
    </p:spTree>
    <p:extLst>
      <p:ext uri="{BB962C8B-B14F-4D97-AF65-F5344CB8AC3E}">
        <p14:creationId xmlns:p14="http://schemas.microsoft.com/office/powerpoint/2010/main" val="5394180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45</a:t>
            </a:fld>
            <a:endParaRPr lang="en-US" altLang="en-US"/>
          </a:p>
        </p:txBody>
      </p:sp>
    </p:spTree>
    <p:extLst>
      <p:ext uri="{BB962C8B-B14F-4D97-AF65-F5344CB8AC3E}">
        <p14:creationId xmlns:p14="http://schemas.microsoft.com/office/powerpoint/2010/main" val="3629000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46</a:t>
            </a:fld>
            <a:endParaRPr lang="en-US" altLang="en-US"/>
          </a:p>
        </p:txBody>
      </p:sp>
    </p:spTree>
    <p:extLst>
      <p:ext uri="{BB962C8B-B14F-4D97-AF65-F5344CB8AC3E}">
        <p14:creationId xmlns:p14="http://schemas.microsoft.com/office/powerpoint/2010/main" val="2175053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47</a:t>
            </a:fld>
            <a:endParaRPr lang="en-US" altLang="en-US"/>
          </a:p>
        </p:txBody>
      </p:sp>
    </p:spTree>
    <p:extLst>
      <p:ext uri="{BB962C8B-B14F-4D97-AF65-F5344CB8AC3E}">
        <p14:creationId xmlns:p14="http://schemas.microsoft.com/office/powerpoint/2010/main" val="3707372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07049506-8844-4E5A-BD04-AC084A3380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3E9E96C-E7FF-4F0F-B1F5-2BC00ED83BC0}" type="slidenum">
              <a:rPr lang="en-US" altLang="en-US" smtClean="0">
                <a:latin typeface="Arial" panose="020B0604020202020204" pitchFamily="34" charset="0"/>
              </a:rPr>
              <a:pPr/>
              <a:t>48</a:t>
            </a:fld>
            <a:endParaRPr lang="en-US" altLang="en-US">
              <a:latin typeface="Arial" panose="020B0604020202020204" pitchFamily="34" charset="0"/>
            </a:endParaRPr>
          </a:p>
        </p:txBody>
      </p:sp>
      <p:sp>
        <p:nvSpPr>
          <p:cNvPr id="183299" name="Rectangle 2">
            <a:extLst>
              <a:ext uri="{FF2B5EF4-FFF2-40B4-BE49-F238E27FC236}">
                <a16:creationId xmlns:a16="http://schemas.microsoft.com/office/drawing/2014/main" id="{EF4658CA-44F8-4550-BAC9-16B11EF6FCB3}"/>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90255917-5FB8-4542-8D25-4A98C37A19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Tasha: The oddest thing for me is that stress still happens it's just the way I deal with it changes. Because I think when I first started Transcendental Meditation I thought, stress will just disappear - no more stress in my life ever again! It's not that stress doesn't happen, things still happen and don't go as perfectly as I wish they would it's just the way I respond to it is different. I have a split second where I stop and can step back from the situation and realize I don't need to, that I can be calmer and react to it in a better way. I think that has probably been the best thing. I mean there is also the whole like, I just feel better, your body just feels better and your sleep is better. All that is good too but for me the biggest thing is that I can handle stress a lot better."</a:t>
            </a:r>
            <a:endParaRPr lang="en-US" altLang="en-US" dirty="0">
              <a:latin typeface="Arial" panose="020B0604020202020204" pitchFamily="34" charset="0"/>
            </a:endParaRPr>
          </a:p>
        </p:txBody>
      </p:sp>
    </p:spTree>
    <p:extLst>
      <p:ext uri="{BB962C8B-B14F-4D97-AF65-F5344CB8AC3E}">
        <p14:creationId xmlns:p14="http://schemas.microsoft.com/office/powerpoint/2010/main" val="20233856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07049506-8844-4E5A-BD04-AC084A3380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3E9E96C-E7FF-4F0F-B1F5-2BC00ED83BC0}" type="slidenum">
              <a:rPr lang="en-US" altLang="en-US" smtClean="0">
                <a:latin typeface="Arial" panose="020B0604020202020204" pitchFamily="34" charset="0"/>
              </a:rPr>
              <a:pPr/>
              <a:t>49</a:t>
            </a:fld>
            <a:endParaRPr lang="en-US" altLang="en-US">
              <a:latin typeface="Arial" panose="020B0604020202020204" pitchFamily="34" charset="0"/>
            </a:endParaRPr>
          </a:p>
        </p:txBody>
      </p:sp>
      <p:sp>
        <p:nvSpPr>
          <p:cNvPr id="183299" name="Rectangle 2">
            <a:extLst>
              <a:ext uri="{FF2B5EF4-FFF2-40B4-BE49-F238E27FC236}">
                <a16:creationId xmlns:a16="http://schemas.microsoft.com/office/drawing/2014/main" id="{EF4658CA-44F8-4550-BAC9-16B11EF6FCB3}"/>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90255917-5FB8-4542-8D25-4A98C37A19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rPr>
              <a:t>Fred</a:t>
            </a:r>
            <a:r>
              <a:rPr lang="en-US" altLang="en-US" baseline="0" dirty="0">
                <a:latin typeface="Arial" charset="0"/>
              </a:rPr>
              <a:t> Travis, professor at Maharishi University of Management, is a neuroscientist who has been conducting research on TM for several decades.</a:t>
            </a:r>
            <a:endParaRPr lang="en-US" altLang="en-US" dirty="0">
              <a:latin typeface="Arial" panose="020B0604020202020204" pitchFamily="34" charset="0"/>
            </a:endParaRPr>
          </a:p>
        </p:txBody>
      </p:sp>
    </p:spTree>
    <p:extLst>
      <p:ext uri="{BB962C8B-B14F-4D97-AF65-F5344CB8AC3E}">
        <p14:creationId xmlns:p14="http://schemas.microsoft.com/office/powerpoint/2010/main" val="6976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3A39CDC-0AF4-41AB-9B79-74AC3C1FA014}"/>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7F6EFE68-2A33-47EA-89CD-EEAA006775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latin typeface="Arial" panose="020B0604020202020204" pitchFamily="34" charset="0"/>
                <a:ea typeface="ＭＳ Ｐゴシック" panose="020B0600070205080204" pitchFamily="34" charset="-128"/>
              </a:rPr>
              <a:t>From Bill Jenkins</a:t>
            </a:r>
          </a:p>
        </p:txBody>
      </p:sp>
      <p:sp>
        <p:nvSpPr>
          <p:cNvPr id="14340" name="Slide Number Placeholder 3">
            <a:extLst>
              <a:ext uri="{FF2B5EF4-FFF2-40B4-BE49-F238E27FC236}">
                <a16:creationId xmlns:a16="http://schemas.microsoft.com/office/drawing/2014/main" id="{5955DC27-741B-4F90-B83C-359B1881D5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37931725" indent="-37474525">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B93219B-8739-44E0-B17F-825795D1F80F}" type="slidenum">
              <a:rPr lang="en-US" altLang="en-US" smtClean="0">
                <a:latin typeface="Times New Roman" panose="02020603050405020304" pitchFamily="18" charset="0"/>
                <a:ea typeface="ＭＳ Ｐゴシック" panose="020B0600070205080204" pitchFamily="34" charset="-128"/>
              </a:rPr>
              <a:pPr/>
              <a:t>5</a:t>
            </a:fld>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046015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A5C5D6FE-EA8B-4ABA-996F-E1F774840B40}"/>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884B8BBB-02D5-4589-81A4-ADC959D73E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hlinkClick r:id="rId3"/>
              </a:rPr>
              <a:t>Ken Chawkin</a:t>
            </a:r>
            <a:r>
              <a:rPr lang="en-US" dirty="0"/>
              <a:t>, August 1, 2004 http://www.edgemagazine.net/2004/08/meditation-in-the-classroom/</a:t>
            </a:r>
            <a:endParaRPr lang="en-US" altLang="en-US" dirty="0">
              <a:latin typeface="Arial" panose="020B0604020202020204" pitchFamily="34" charset="0"/>
            </a:endParaRPr>
          </a:p>
        </p:txBody>
      </p:sp>
      <p:sp>
        <p:nvSpPr>
          <p:cNvPr id="187396" name="Slide Number Placeholder 3">
            <a:extLst>
              <a:ext uri="{FF2B5EF4-FFF2-40B4-BE49-F238E27FC236}">
                <a16:creationId xmlns:a16="http://schemas.microsoft.com/office/drawing/2014/main" id="{5C6CF85F-8031-41B6-BD63-868385A45E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ACB1BCF-36AE-47AE-B660-93C08927E32F}" type="slidenum">
              <a:rPr lang="en-US" altLang="en-US" smtClean="0">
                <a:latin typeface="Arial" panose="020B0604020202020204" pitchFamily="34" charset="0"/>
              </a:rPr>
              <a:pPr/>
              <a:t>50</a:t>
            </a:fld>
            <a:endParaRPr lang="en-US" altLang="en-US">
              <a:latin typeface="Arial" panose="020B0604020202020204" pitchFamily="34" charset="0"/>
            </a:endParaRPr>
          </a:p>
        </p:txBody>
      </p:sp>
    </p:spTree>
    <p:extLst>
      <p:ext uri="{BB962C8B-B14F-4D97-AF65-F5344CB8AC3E}">
        <p14:creationId xmlns:p14="http://schemas.microsoft.com/office/powerpoint/2010/main" val="31523589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A5C5D6FE-EA8B-4ABA-996F-E1F774840B40}"/>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884B8BBB-02D5-4589-81A4-ADC959D73E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Copied 11/5/2016 from Surgeon General Vivek Murthy's Facebook posts on the Transcendental Meditation Quiet Time program in San Francisco schools (</a:t>
            </a:r>
            <a:r>
              <a:rPr lang="en-US" dirty="0">
                <a:hlinkClick r:id="rId3"/>
              </a:rPr>
              <a:t>link</a:t>
            </a:r>
            <a:r>
              <a:rPr lang="en-US" dirty="0"/>
              <a:t>)</a:t>
            </a:r>
            <a:endParaRPr lang="de-DE" dirty="0"/>
          </a:p>
          <a:p>
            <a:endParaRPr lang="en-US" altLang="en-US" dirty="0">
              <a:latin typeface="Arial" panose="020B0604020202020204" pitchFamily="34" charset="0"/>
            </a:endParaRPr>
          </a:p>
          <a:p>
            <a:r>
              <a:rPr lang="en-US" altLang="en-US" dirty="0">
                <a:latin typeface="Arial" panose="020B0604020202020204" pitchFamily="34" charset="0"/>
              </a:rPr>
              <a:t>More about the TM/Quiet Time program in Northern California schools:</a:t>
            </a:r>
          </a:p>
          <a:p>
            <a:r>
              <a:rPr lang="en-US" altLang="en-US" dirty="0">
                <a:latin typeface="Arial" panose="020B0604020202020204" pitchFamily="34" charset="0"/>
              </a:rPr>
              <a:t>https://sakai.unc.edu/access/content/user/vschoenb/Public%20Library/Transcendental%20Meditation%20and%20the%20David%20Lynch%20Foundation/TM%20in%20education/Quiet%20Time%20program%20_schools_/San%20Francisco%20schools/</a:t>
            </a:r>
          </a:p>
        </p:txBody>
      </p:sp>
      <p:sp>
        <p:nvSpPr>
          <p:cNvPr id="187396" name="Slide Number Placeholder 3">
            <a:extLst>
              <a:ext uri="{FF2B5EF4-FFF2-40B4-BE49-F238E27FC236}">
                <a16:creationId xmlns:a16="http://schemas.microsoft.com/office/drawing/2014/main" id="{5C6CF85F-8031-41B6-BD63-868385A45E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ACB1BCF-36AE-47AE-B660-93C08927E32F}" type="slidenum">
              <a:rPr lang="en-US" altLang="en-US" smtClean="0">
                <a:latin typeface="Arial" panose="020B0604020202020204" pitchFamily="34" charset="0"/>
              </a:rPr>
              <a:pPr/>
              <a:t>51</a:t>
            </a:fld>
            <a:endParaRPr lang="en-US" altLang="en-US">
              <a:latin typeface="Arial" panose="020B0604020202020204" pitchFamily="34" charset="0"/>
            </a:endParaRPr>
          </a:p>
        </p:txBody>
      </p:sp>
    </p:spTree>
    <p:extLst>
      <p:ext uri="{BB962C8B-B14F-4D97-AF65-F5344CB8AC3E}">
        <p14:creationId xmlns:p14="http://schemas.microsoft.com/office/powerpoint/2010/main" val="32279505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A5C5D6FE-EA8B-4ABA-996F-E1F774840B40}"/>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884B8BBB-02D5-4589-81A4-ADC959D73E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7396" name="Slide Number Placeholder 3">
            <a:extLst>
              <a:ext uri="{FF2B5EF4-FFF2-40B4-BE49-F238E27FC236}">
                <a16:creationId xmlns:a16="http://schemas.microsoft.com/office/drawing/2014/main" id="{5C6CF85F-8031-41B6-BD63-868385A45E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ACB1BCF-36AE-47AE-B660-93C08927E32F}" type="slidenum">
              <a:rPr lang="en-US" altLang="en-US" smtClean="0">
                <a:latin typeface="Arial" panose="020B0604020202020204" pitchFamily="34" charset="0"/>
              </a:rPr>
              <a:pPr/>
              <a:t>52</a:t>
            </a:fld>
            <a:endParaRPr lang="en-US" altLang="en-US">
              <a:latin typeface="Arial" panose="020B0604020202020204" pitchFamily="34" charset="0"/>
            </a:endParaRPr>
          </a:p>
        </p:txBody>
      </p:sp>
    </p:spTree>
    <p:extLst>
      <p:ext uri="{BB962C8B-B14F-4D97-AF65-F5344CB8AC3E}">
        <p14:creationId xmlns:p14="http://schemas.microsoft.com/office/powerpoint/2010/main" val="38770165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from Antonio Gonçalves</a:t>
            </a:r>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53</a:t>
            </a:fld>
            <a:endParaRPr lang="en-US" altLang="en-US"/>
          </a:p>
        </p:txBody>
      </p:sp>
    </p:spTree>
    <p:extLst>
      <p:ext uri="{BB962C8B-B14F-4D97-AF65-F5344CB8AC3E}">
        <p14:creationId xmlns:p14="http://schemas.microsoft.com/office/powerpoint/2010/main" val="32218554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from Antonio Gonçalves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6D42B-9E84-4F47-8DC1-5CCF21E3BA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76366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from Antonio Gonçalves</a:t>
            </a:r>
          </a:p>
          <a:p>
            <a:endParaRPr lang="en-US" dirty="0"/>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55</a:t>
            </a:fld>
            <a:endParaRPr lang="en-US" altLang="en-US"/>
          </a:p>
        </p:txBody>
      </p:sp>
    </p:spTree>
    <p:extLst>
      <p:ext uri="{BB962C8B-B14F-4D97-AF65-F5344CB8AC3E}">
        <p14:creationId xmlns:p14="http://schemas.microsoft.com/office/powerpoint/2010/main" val="3967586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56</a:t>
            </a:fld>
            <a:endParaRPr lang="en-US" altLang="en-US"/>
          </a:p>
        </p:txBody>
      </p:sp>
    </p:spTree>
    <p:extLst>
      <p:ext uri="{BB962C8B-B14F-4D97-AF65-F5344CB8AC3E}">
        <p14:creationId xmlns:p14="http://schemas.microsoft.com/office/powerpoint/2010/main" val="19415515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A5C5D6FE-EA8B-4ABA-996F-E1F774840B40}"/>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884B8BBB-02D5-4589-81A4-ADC959D73E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7396" name="Slide Number Placeholder 3">
            <a:extLst>
              <a:ext uri="{FF2B5EF4-FFF2-40B4-BE49-F238E27FC236}">
                <a16:creationId xmlns:a16="http://schemas.microsoft.com/office/drawing/2014/main" id="{5C6CF85F-8031-41B6-BD63-868385A45E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ACB1BCF-36AE-47AE-B660-93C08927E32F}" type="slidenum">
              <a:rPr lang="en-US" altLang="en-US" smtClean="0">
                <a:latin typeface="Arial" panose="020B0604020202020204" pitchFamily="34" charset="0"/>
              </a:rPr>
              <a:pPr/>
              <a:t>57</a:t>
            </a:fld>
            <a:endParaRPr lang="en-US" altLang="en-US">
              <a:latin typeface="Arial" panose="020B0604020202020204" pitchFamily="34" charset="0"/>
            </a:endParaRPr>
          </a:p>
        </p:txBody>
      </p:sp>
    </p:spTree>
    <p:extLst>
      <p:ext uri="{BB962C8B-B14F-4D97-AF65-F5344CB8AC3E}">
        <p14:creationId xmlns:p14="http://schemas.microsoft.com/office/powerpoint/2010/main" val="27495010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A5C5D6FE-EA8B-4ABA-996F-E1F774840B40}"/>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884B8BBB-02D5-4589-81A4-ADC959D73E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7396" name="Slide Number Placeholder 3">
            <a:extLst>
              <a:ext uri="{FF2B5EF4-FFF2-40B4-BE49-F238E27FC236}">
                <a16:creationId xmlns:a16="http://schemas.microsoft.com/office/drawing/2014/main" id="{5C6CF85F-8031-41B6-BD63-868385A45E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ACB1BCF-36AE-47AE-B660-93C08927E32F}" type="slidenum">
              <a:rPr lang="en-US" altLang="en-US" smtClean="0">
                <a:latin typeface="Arial" panose="020B0604020202020204" pitchFamily="34" charset="0"/>
              </a:rPr>
              <a:pPr/>
              <a:t>58</a:t>
            </a:fld>
            <a:endParaRPr lang="en-US" altLang="en-US">
              <a:latin typeface="Arial" panose="020B0604020202020204" pitchFamily="34" charset="0"/>
            </a:endParaRPr>
          </a:p>
        </p:txBody>
      </p:sp>
    </p:spTree>
    <p:extLst>
      <p:ext uri="{BB962C8B-B14F-4D97-AF65-F5344CB8AC3E}">
        <p14:creationId xmlns:p14="http://schemas.microsoft.com/office/powerpoint/2010/main" val="6116261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59</a:t>
            </a:fld>
            <a:endParaRPr lang="en-US" altLang="en-US"/>
          </a:p>
        </p:txBody>
      </p:sp>
    </p:spTree>
    <p:extLst>
      <p:ext uri="{BB962C8B-B14F-4D97-AF65-F5344CB8AC3E}">
        <p14:creationId xmlns:p14="http://schemas.microsoft.com/office/powerpoint/2010/main" val="3165879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073CFC0-26CB-4A96-8910-B6F3A144BCA3}"/>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E6656408-FB83-4A00-BBBE-17857CE0B58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latin typeface="Arial" panose="020B0604020202020204" pitchFamily="34" charset="0"/>
                <a:ea typeface="ＭＳ Ｐゴシック" panose="020B0600070205080204" pitchFamily="34" charset="-128"/>
              </a:rPr>
              <a:t>From Bill Jenkins</a:t>
            </a:r>
          </a:p>
          <a:p>
            <a:endParaRPr lang="en-US" altLang="en-US">
              <a:latin typeface="Arial" panose="020B0604020202020204" pitchFamily="34" charset="0"/>
              <a:ea typeface="ＭＳ Ｐゴシック" panose="020B0600070205080204" pitchFamily="34" charset="-128"/>
            </a:endParaRPr>
          </a:p>
        </p:txBody>
      </p:sp>
      <p:sp>
        <p:nvSpPr>
          <p:cNvPr id="16388" name="Slide Number Placeholder 3">
            <a:extLst>
              <a:ext uri="{FF2B5EF4-FFF2-40B4-BE49-F238E27FC236}">
                <a16:creationId xmlns:a16="http://schemas.microsoft.com/office/drawing/2014/main" id="{A3EF9A18-1C2F-4C23-BE10-EB8B522446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37931725" indent="-37474525">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A27236B-6F60-4484-95CD-381A56D98BA6}" type="slidenum">
              <a:rPr lang="en-US" altLang="en-US" smtClean="0">
                <a:latin typeface="Times New Roman" panose="02020603050405020304" pitchFamily="18" charset="0"/>
                <a:ea typeface="ＭＳ Ｐゴシック" panose="020B0600070205080204" pitchFamily="34" charset="-128"/>
              </a:rPr>
              <a:pPr/>
              <a:t>6</a:t>
            </a:fld>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707212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A5C5D6FE-EA8B-4ABA-996F-E1F774840B40}"/>
              </a:ext>
            </a:extLst>
          </p:cNvPr>
          <p:cNvSpPr>
            <a:spLocks noGrp="1" noRot="1" noChangeAspect="1" noChangeArrowheads="1" noTextEdit="1"/>
          </p:cNvSpPr>
          <p:nvPr>
            <p:ph type="sldImg"/>
          </p:nvPr>
        </p:nvSpPr>
        <p:spPr>
          <a:ln/>
        </p:spPr>
      </p:sp>
      <p:sp>
        <p:nvSpPr>
          <p:cNvPr id="187395" name="Notes Placeholder 2">
            <a:extLst>
              <a:ext uri="{FF2B5EF4-FFF2-40B4-BE49-F238E27FC236}">
                <a16:creationId xmlns:a16="http://schemas.microsoft.com/office/drawing/2014/main" id="{884B8BBB-02D5-4589-81A4-ADC959D73E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a:hlinkClick r:id="rId3" tooltip="Tom Leonard"/>
              </a:rPr>
              <a:t>Tom Leonard</a:t>
            </a:r>
            <a:r>
              <a:rPr lang="de-DE" dirty="0"/>
              <a:t>, </a:t>
            </a:r>
            <a:r>
              <a:rPr lang="de-DE" i="1" dirty="0"/>
              <a:t>The Telegraph</a:t>
            </a:r>
            <a:r>
              <a:rPr lang="de-DE" dirty="0"/>
              <a:t>, 06 Aug 2010</a:t>
            </a:r>
          </a:p>
          <a:p>
            <a:endParaRPr lang="en-US" altLang="en-US" dirty="0">
              <a:latin typeface="Arial" panose="020B0604020202020204" pitchFamily="34" charset="0"/>
            </a:endParaRPr>
          </a:p>
          <a:p>
            <a:r>
              <a:rPr lang="en-US" altLang="en-US" dirty="0">
                <a:latin typeface="Arial" panose="020B0604020202020204" pitchFamily="34" charset="0"/>
              </a:rPr>
              <a:t>http://www.telegraph.co.uk/news/worldnews/northamerica/usa/7929657/The-dinner-that-cost-Bill-Gates-Warren-Buffett-and-other-celebrities-billions.html</a:t>
            </a:r>
          </a:p>
        </p:txBody>
      </p:sp>
      <p:sp>
        <p:nvSpPr>
          <p:cNvPr id="187396" name="Slide Number Placeholder 3">
            <a:extLst>
              <a:ext uri="{FF2B5EF4-FFF2-40B4-BE49-F238E27FC236}">
                <a16:creationId xmlns:a16="http://schemas.microsoft.com/office/drawing/2014/main" id="{5C6CF85F-8031-41B6-BD63-868385A45E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ACB1BCF-36AE-47AE-B660-93C08927E32F}" type="slidenum">
              <a:rPr lang="en-US" altLang="en-US" smtClean="0">
                <a:latin typeface="Arial" panose="020B0604020202020204" pitchFamily="34" charset="0"/>
              </a:rPr>
              <a:pPr/>
              <a:t>60</a:t>
            </a:fld>
            <a:endParaRPr lang="en-US" altLang="en-US">
              <a:latin typeface="Arial" panose="020B0604020202020204" pitchFamily="34" charset="0"/>
            </a:endParaRPr>
          </a:p>
        </p:txBody>
      </p:sp>
    </p:spTree>
    <p:extLst>
      <p:ext uri="{BB962C8B-B14F-4D97-AF65-F5344CB8AC3E}">
        <p14:creationId xmlns:p14="http://schemas.microsoft.com/office/powerpoint/2010/main" val="17480158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6247D573-0EB7-43DC-84B0-86B946B2BDE0}"/>
              </a:ext>
            </a:extLst>
          </p:cNvPr>
          <p:cNvSpPr>
            <a:spLocks noGrp="1" noRot="1" noChangeAspect="1" noChangeArrowheads="1" noTextEdit="1"/>
          </p:cNvSpPr>
          <p:nvPr>
            <p:ph type="sldImg"/>
          </p:nvPr>
        </p:nvSpPr>
        <p:spPr>
          <a:ln/>
        </p:spPr>
      </p:sp>
      <p:sp>
        <p:nvSpPr>
          <p:cNvPr id="191491" name="Notes Placeholder 2">
            <a:extLst>
              <a:ext uri="{FF2B5EF4-FFF2-40B4-BE49-F238E27FC236}">
                <a16:creationId xmlns:a16="http://schemas.microsoft.com/office/drawing/2014/main" id="{6C127135-4866-475C-9482-6DECCAADD6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1492" name="Slide Number Placeholder 3">
            <a:extLst>
              <a:ext uri="{FF2B5EF4-FFF2-40B4-BE49-F238E27FC236}">
                <a16:creationId xmlns:a16="http://schemas.microsoft.com/office/drawing/2014/main" id="{EFF1E3D6-6F16-4C27-8CBF-9A609BBD27C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6CA2CEA-83A1-470C-BE91-33E0C92B7FA4}" type="slidenum">
              <a:rPr lang="en-US" altLang="en-US" smtClean="0">
                <a:latin typeface="Arial" panose="020B0604020202020204" pitchFamily="34" charset="0"/>
              </a:rPr>
              <a:pPr/>
              <a:t>61</a:t>
            </a:fld>
            <a:endParaRPr lang="en-US" altLang="en-US">
              <a:latin typeface="Arial" panose="020B0604020202020204" pitchFamily="34" charset="0"/>
            </a:endParaRPr>
          </a:p>
        </p:txBody>
      </p:sp>
    </p:spTree>
    <p:extLst>
      <p:ext uri="{BB962C8B-B14F-4D97-AF65-F5344CB8AC3E}">
        <p14:creationId xmlns:p14="http://schemas.microsoft.com/office/powerpoint/2010/main" val="26793012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3BFFF846-F863-4316-9D2E-AA4663974D30}"/>
              </a:ext>
            </a:extLst>
          </p:cNvPr>
          <p:cNvSpPr>
            <a:spLocks noGrp="1" noRot="1" noChangeAspect="1" noChangeArrowheads="1" noTextEdit="1"/>
          </p:cNvSpPr>
          <p:nvPr>
            <p:ph type="sldImg"/>
          </p:nvPr>
        </p:nvSpPr>
        <p:spPr>
          <a:ln/>
        </p:spPr>
      </p:sp>
      <p:sp>
        <p:nvSpPr>
          <p:cNvPr id="189443" name="Notes Placeholder 2">
            <a:extLst>
              <a:ext uri="{FF2B5EF4-FFF2-40B4-BE49-F238E27FC236}">
                <a16:creationId xmlns:a16="http://schemas.microsoft.com/office/drawing/2014/main" id="{36F58D0B-BC53-44D1-9A83-A8B21F5860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Downloaded 9/10/2010</a:t>
            </a:r>
          </a:p>
          <a:p>
            <a:endParaRPr lang="en-US" altLang="en-US">
              <a:latin typeface="Arial" panose="020B0604020202020204" pitchFamily="34" charset="0"/>
            </a:endParaRPr>
          </a:p>
        </p:txBody>
      </p:sp>
      <p:sp>
        <p:nvSpPr>
          <p:cNvPr id="189444" name="Slide Number Placeholder 3">
            <a:extLst>
              <a:ext uri="{FF2B5EF4-FFF2-40B4-BE49-F238E27FC236}">
                <a16:creationId xmlns:a16="http://schemas.microsoft.com/office/drawing/2014/main" id="{81DBF435-C05B-4174-B381-D18B313095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F33BBBF-A09E-43C7-A2C3-5D882517F2CA}" type="slidenum">
              <a:rPr lang="en-US" altLang="en-US" smtClean="0">
                <a:latin typeface="Arial" panose="020B0604020202020204" pitchFamily="34" charset="0"/>
              </a:rPr>
              <a:pPr/>
              <a:t>62</a:t>
            </a:fld>
            <a:endParaRPr lang="en-US" altLang="en-US">
              <a:latin typeface="Arial" panose="020B0604020202020204" pitchFamily="34" charset="0"/>
            </a:endParaRPr>
          </a:p>
        </p:txBody>
      </p:sp>
    </p:spTree>
    <p:extLst>
      <p:ext uri="{BB962C8B-B14F-4D97-AF65-F5344CB8AC3E}">
        <p14:creationId xmlns:p14="http://schemas.microsoft.com/office/powerpoint/2010/main" val="16276892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63</a:t>
            </a:fld>
            <a:endParaRPr lang="en-US" altLang="en-US"/>
          </a:p>
        </p:txBody>
      </p:sp>
    </p:spTree>
    <p:extLst>
      <p:ext uri="{BB962C8B-B14F-4D97-AF65-F5344CB8AC3E}">
        <p14:creationId xmlns:p14="http://schemas.microsoft.com/office/powerpoint/2010/main" val="20010114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64</a:t>
            </a:fld>
            <a:endParaRPr lang="en-US" altLang="en-US"/>
          </a:p>
        </p:txBody>
      </p:sp>
    </p:spTree>
    <p:extLst>
      <p:ext uri="{BB962C8B-B14F-4D97-AF65-F5344CB8AC3E}">
        <p14:creationId xmlns:p14="http://schemas.microsoft.com/office/powerpoint/2010/main" val="1008494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92205DE-9321-4EED-8311-75D67EDEDFFA}"/>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3B10A10A-43B7-4300-8F18-87708FA3CC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latin typeface="Arial" panose="020B0604020202020204" pitchFamily="34" charset="0"/>
                <a:ea typeface="ＭＳ Ｐゴシック" panose="020B0600070205080204" pitchFamily="34" charset="-128"/>
              </a:rPr>
              <a:t>From Bill Jenkins</a:t>
            </a:r>
          </a:p>
          <a:p>
            <a:endParaRPr lang="en-US" altLang="en-US">
              <a:latin typeface="Arial" panose="020B0604020202020204" pitchFamily="34" charset="0"/>
              <a:ea typeface="ＭＳ Ｐゴシック" panose="020B0600070205080204" pitchFamily="34" charset="-128"/>
            </a:endParaRPr>
          </a:p>
        </p:txBody>
      </p:sp>
      <p:sp>
        <p:nvSpPr>
          <p:cNvPr id="18436" name="Slide Number Placeholder 3">
            <a:extLst>
              <a:ext uri="{FF2B5EF4-FFF2-40B4-BE49-F238E27FC236}">
                <a16:creationId xmlns:a16="http://schemas.microsoft.com/office/drawing/2014/main" id="{A14F74FE-5DD1-47BD-922D-FB8A8A5163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37931725" indent="-37474525">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0C3F376-1015-4961-817D-5F8997FD987A}" type="slidenum">
              <a:rPr lang="en-US" altLang="en-US" smtClean="0">
                <a:latin typeface="Times New Roman" panose="02020603050405020304" pitchFamily="18" charset="0"/>
                <a:ea typeface="ＭＳ Ｐゴシック" panose="020B0600070205080204" pitchFamily="34" charset="-128"/>
              </a:rPr>
              <a:pPr/>
              <a:t>7</a:t>
            </a:fld>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55790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5B880EB-3C13-497D-BB95-E90AE59983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37931725" indent="-37474525">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8FE0D6F-0EA8-4409-A207-612EADD0FD48}" type="slidenum">
              <a:rPr lang="en-US" altLang="en-US" smtClean="0">
                <a:latin typeface="Times New Roman" panose="02020603050405020304" pitchFamily="18" charset="0"/>
                <a:ea typeface="ＭＳ Ｐゴシック" panose="020B0600070205080204" pitchFamily="34" charset="-128"/>
              </a:rPr>
              <a:pPr/>
              <a:t>8</a:t>
            </a:fld>
            <a:endParaRPr lang="en-US" altLang="en-US">
              <a:latin typeface="Times New Roman" panose="02020603050405020304" pitchFamily="18" charset="0"/>
              <a:ea typeface="ＭＳ Ｐゴシック" panose="020B0600070205080204" pitchFamily="34" charset="-128"/>
            </a:endParaRPr>
          </a:p>
        </p:txBody>
      </p:sp>
      <p:sp>
        <p:nvSpPr>
          <p:cNvPr id="20483" name="Rectangle 2">
            <a:extLst>
              <a:ext uri="{FF2B5EF4-FFF2-40B4-BE49-F238E27FC236}">
                <a16:creationId xmlns:a16="http://schemas.microsoft.com/office/drawing/2014/main" id="{52288446-34A6-439C-A19C-082584ABADF1}"/>
              </a:ext>
            </a:extLst>
          </p:cNvPr>
          <p:cNvSpPr>
            <a:spLocks noGrp="1" noRot="1" noChangeAspect="1" noChangeArrowheads="1" noTextEdit="1"/>
          </p:cNvSpPr>
          <p:nvPr>
            <p:ph type="sldImg"/>
          </p:nvPr>
        </p:nvSpPr>
        <p:spPr>
          <a:solidFill>
            <a:srgbClr val="FFFFFF"/>
          </a:solidFill>
          <a:ln/>
        </p:spPr>
      </p:sp>
      <p:sp>
        <p:nvSpPr>
          <p:cNvPr id="20484" name="Rectangle 3">
            <a:extLst>
              <a:ext uri="{FF2B5EF4-FFF2-40B4-BE49-F238E27FC236}">
                <a16:creationId xmlns:a16="http://schemas.microsoft.com/office/drawing/2014/main" id="{D7603300-5BF9-4268-9708-B75898362C1F}"/>
              </a:ext>
            </a:extLst>
          </p:cNvPr>
          <p:cNvSpPr>
            <a:spLocks noGrp="1" noChangeArrowheads="1"/>
          </p:cNvSpPr>
          <p:nvPr>
            <p:ph type="body" idx="1"/>
          </p:nvPr>
        </p:nvSpPr>
        <p:spPr>
          <a:solidFill>
            <a:srgbClr val="FFFFFF"/>
          </a:solidFill>
          <a:ln>
            <a:solidFill>
              <a:srgbClr val="000000"/>
            </a:solidFill>
          </a:ln>
        </p:spPr>
        <p:txBody>
          <a:bodyPr lIns="92172" tIns="46086" rIns="92172" bIns="46086"/>
          <a:lstStyle/>
          <a:p>
            <a:r>
              <a:rPr lang="en-US" altLang="en-US">
                <a:latin typeface="Arial" panose="020B0604020202020204" pitchFamily="34" charset="0"/>
                <a:ea typeface="ＭＳ Ｐゴシック" panose="020B0600070205080204" pitchFamily="34" charset="-128"/>
              </a:rPr>
              <a:t>From Bill Jenkins</a:t>
            </a:r>
          </a:p>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41840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56AB4F7-6DE8-4299-95BE-519AEEF392CB}" type="slidenum">
              <a:rPr lang="en-US" altLang="en-US" smtClean="0"/>
              <a:pPr>
                <a:defRPr/>
              </a:pPr>
              <a:t>9</a:t>
            </a:fld>
            <a:endParaRPr lang="en-US" altLang="en-US"/>
          </a:p>
        </p:txBody>
      </p:sp>
    </p:spTree>
    <p:extLst>
      <p:ext uri="{BB962C8B-B14F-4D97-AF65-F5344CB8AC3E}">
        <p14:creationId xmlns:p14="http://schemas.microsoft.com/office/powerpoint/2010/main" val="1943756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673BC4F-7CC7-44F2-A1C8-97F68453FF02}"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193385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3BC4F-7CC7-44F2-A1C8-97F68453FF02}"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873335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3BC4F-7CC7-44F2-A1C8-97F68453FF02}"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867388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6">
            <a:extLst>
              <a:ext uri="{FF2B5EF4-FFF2-40B4-BE49-F238E27FC236}">
                <a16:creationId xmlns:a16="http://schemas.microsoft.com/office/drawing/2014/main" id="{4DD70C6D-B011-4422-BD57-DA622C466D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652D61CD-2704-4CA6-BF24-9CF0383D4F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6CD169F0-D476-4EE5-8809-BE5F589ECBF8}"/>
              </a:ext>
            </a:extLst>
          </p:cNvPr>
          <p:cNvSpPr>
            <a:spLocks noGrp="1" noChangeArrowheads="1"/>
          </p:cNvSpPr>
          <p:nvPr>
            <p:ph type="sldNum" sz="quarter" idx="12"/>
          </p:nvPr>
        </p:nvSpPr>
        <p:spPr>
          <a:ln/>
        </p:spPr>
        <p:txBody>
          <a:bodyPr/>
          <a:lstStyle>
            <a:lvl1pPr>
              <a:defRPr/>
            </a:lvl1pPr>
          </a:lstStyle>
          <a:p>
            <a:pPr>
              <a:defRPr/>
            </a:pPr>
            <a:fld id="{CB30C5B4-E57C-490B-9CB3-013923FA2911}" type="slidenum">
              <a:rPr lang="en-US" altLang="en-US"/>
              <a:pPr>
                <a:defRPr/>
              </a:pPr>
              <a:t>‹#›</a:t>
            </a:fld>
            <a:endParaRPr lang="en-US" altLang="en-US"/>
          </a:p>
        </p:txBody>
      </p:sp>
    </p:spTree>
    <p:extLst>
      <p:ext uri="{BB962C8B-B14F-4D97-AF65-F5344CB8AC3E}">
        <p14:creationId xmlns:p14="http://schemas.microsoft.com/office/powerpoint/2010/main" val="1136316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6">
            <a:extLst>
              <a:ext uri="{FF2B5EF4-FFF2-40B4-BE49-F238E27FC236}">
                <a16:creationId xmlns:a16="http://schemas.microsoft.com/office/drawing/2014/main" id="{91E503D3-2D1D-4387-8129-34F7957F0F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042E3B2-7D37-46C1-9521-4F87E8305D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E16A1F1B-2C3A-40B1-AAAB-1762A3F9FA65}"/>
              </a:ext>
            </a:extLst>
          </p:cNvPr>
          <p:cNvSpPr>
            <a:spLocks noGrp="1" noChangeArrowheads="1"/>
          </p:cNvSpPr>
          <p:nvPr>
            <p:ph type="sldNum" sz="quarter" idx="12"/>
          </p:nvPr>
        </p:nvSpPr>
        <p:spPr>
          <a:ln/>
        </p:spPr>
        <p:txBody>
          <a:bodyPr/>
          <a:lstStyle>
            <a:lvl1pPr>
              <a:defRPr/>
            </a:lvl1pPr>
          </a:lstStyle>
          <a:p>
            <a:pPr>
              <a:defRPr/>
            </a:pPr>
            <a:fld id="{A832CB36-FE16-494F-9510-935C1D3045AF}" type="slidenum">
              <a:rPr lang="en-US" altLang="en-US"/>
              <a:pPr>
                <a:defRPr/>
              </a:pPr>
              <a:t>‹#›</a:t>
            </a:fld>
            <a:endParaRPr lang="en-US" altLang="en-US"/>
          </a:p>
        </p:txBody>
      </p:sp>
    </p:spTree>
    <p:extLst>
      <p:ext uri="{BB962C8B-B14F-4D97-AF65-F5344CB8AC3E}">
        <p14:creationId xmlns:p14="http://schemas.microsoft.com/office/powerpoint/2010/main" val="2578491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34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F39F3FB5-E1A4-4DBE-993C-69F81104FA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5E8346-9B36-46A0-8BD4-60C7269580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36CC4C69-126A-4FD4-9392-B863C37F2BDD}"/>
              </a:ext>
            </a:extLst>
          </p:cNvPr>
          <p:cNvSpPr>
            <a:spLocks noGrp="1" noChangeArrowheads="1"/>
          </p:cNvSpPr>
          <p:nvPr>
            <p:ph type="sldNum" sz="quarter" idx="12"/>
          </p:nvPr>
        </p:nvSpPr>
        <p:spPr>
          <a:ln/>
        </p:spPr>
        <p:txBody>
          <a:bodyPr/>
          <a:lstStyle>
            <a:lvl1pPr>
              <a:defRPr/>
            </a:lvl1pPr>
          </a:lstStyle>
          <a:p>
            <a:pPr>
              <a:defRPr/>
            </a:pPr>
            <a:fld id="{0C5887E4-5B7C-4949-9E59-DC5FDE9F6B45}" type="slidenum">
              <a:rPr lang="en-US" altLang="en-US"/>
              <a:pPr>
                <a:defRPr/>
              </a:pPr>
              <a:t>‹#›</a:t>
            </a:fld>
            <a:endParaRPr lang="en-US" altLang="en-US"/>
          </a:p>
        </p:txBody>
      </p:sp>
    </p:spTree>
    <p:extLst>
      <p:ext uri="{BB962C8B-B14F-4D97-AF65-F5344CB8AC3E}">
        <p14:creationId xmlns:p14="http://schemas.microsoft.com/office/powerpoint/2010/main" val="3619800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a:t>Click to edit Master title style</a:t>
            </a:r>
          </a:p>
        </p:txBody>
      </p:sp>
      <p:sp>
        <p:nvSpPr>
          <p:cNvPr id="3" name="Text Placeholder 2"/>
          <p:cNvSpPr>
            <a:spLocks noGrp="1"/>
          </p:cNvSpPr>
          <p:nvPr>
            <p:ph type="body" sz="half" idx="1"/>
          </p:nvPr>
        </p:nvSpPr>
        <p:spPr>
          <a:xfrm>
            <a:off x="5667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56C2B1BC-AB84-4EE1-9F10-BA8E2E90A46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E16E401-D0E4-4FE1-A69F-730236AB6B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A6A26C8B-0849-4D7C-AF4B-A5A148AF0BAE}"/>
              </a:ext>
            </a:extLst>
          </p:cNvPr>
          <p:cNvSpPr>
            <a:spLocks noGrp="1" noChangeArrowheads="1"/>
          </p:cNvSpPr>
          <p:nvPr>
            <p:ph type="sldNum" sz="quarter" idx="12"/>
          </p:nvPr>
        </p:nvSpPr>
        <p:spPr>
          <a:ln/>
        </p:spPr>
        <p:txBody>
          <a:bodyPr/>
          <a:lstStyle>
            <a:lvl1pPr>
              <a:defRPr/>
            </a:lvl1pPr>
          </a:lstStyle>
          <a:p>
            <a:pPr>
              <a:defRPr/>
            </a:pPr>
            <a:fld id="{13B3DF2B-CE62-4A3F-A5B7-1830321B34D0}" type="slidenum">
              <a:rPr lang="en-US" altLang="en-US"/>
              <a:pPr>
                <a:defRPr/>
              </a:pPr>
              <a:t>‹#›</a:t>
            </a:fld>
            <a:endParaRPr lang="en-US" altLang="en-US"/>
          </a:p>
        </p:txBody>
      </p:sp>
    </p:spTree>
    <p:extLst>
      <p:ext uri="{BB962C8B-B14F-4D97-AF65-F5344CB8AC3E}">
        <p14:creationId xmlns:p14="http://schemas.microsoft.com/office/powerpoint/2010/main" val="1427032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a:t>Click to edit Master title style</a:t>
            </a:r>
          </a:p>
        </p:txBody>
      </p:sp>
      <p:sp>
        <p:nvSpPr>
          <p:cNvPr id="3" name="Content Placeholder 2"/>
          <p:cNvSpPr>
            <a:spLocks noGrp="1"/>
          </p:cNvSpPr>
          <p:nvPr>
            <p:ph sz="half" idx="1"/>
          </p:nvPr>
        </p:nvSpPr>
        <p:spPr>
          <a:xfrm>
            <a:off x="566738" y="1752600"/>
            <a:ext cx="80010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6738" y="3962400"/>
            <a:ext cx="80010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F96F673B-0C6E-497E-A787-D056AE9C10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D4C9AE9-4499-4810-AA7A-5F24287B2A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D8E17448-9290-4A0E-8506-398324D9E58C}"/>
              </a:ext>
            </a:extLst>
          </p:cNvPr>
          <p:cNvSpPr>
            <a:spLocks noGrp="1" noChangeArrowheads="1"/>
          </p:cNvSpPr>
          <p:nvPr>
            <p:ph type="sldNum" sz="quarter" idx="12"/>
          </p:nvPr>
        </p:nvSpPr>
        <p:spPr>
          <a:ln/>
        </p:spPr>
        <p:txBody>
          <a:bodyPr/>
          <a:lstStyle>
            <a:lvl1pPr>
              <a:defRPr/>
            </a:lvl1pPr>
          </a:lstStyle>
          <a:p>
            <a:pPr>
              <a:defRPr/>
            </a:pPr>
            <a:fld id="{87E44A2C-87E0-4BF6-8B28-A81C6A9346DF}" type="slidenum">
              <a:rPr lang="en-US" altLang="en-US"/>
              <a:pPr>
                <a:defRPr/>
              </a:pPr>
              <a:t>‹#›</a:t>
            </a:fld>
            <a:endParaRPr lang="en-US" altLang="en-US"/>
          </a:p>
        </p:txBody>
      </p:sp>
    </p:spTree>
    <p:extLst>
      <p:ext uri="{BB962C8B-B14F-4D97-AF65-F5344CB8AC3E}">
        <p14:creationId xmlns:p14="http://schemas.microsoft.com/office/powerpoint/2010/main" val="2306127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C764DE79-268F-4C1A-8933-263129D2AF90}" type="datetimeFigureOut">
              <a:rPr lang="en-US" smtClean="0"/>
              <a:t>1/14/2019</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136028266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48F63A3B-78C7-47BE-AE5E-E10140E04643}" type="slidenum">
              <a:rPr lang="en-US" smtClean="0"/>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089308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1/14/2019</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8F63A3B-78C7-47BE-AE5E-E10140E04643}" type="slidenum">
              <a:rPr lang="en-US" smtClean="0"/>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96966227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3BC4F-7CC7-44F2-A1C8-97F68453FF02}"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3851802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C764DE79-268F-4C1A-8933-263129D2AF90}" type="datetimeFigureOut">
              <a:rPr lang="en-US" smtClean="0"/>
              <a:t>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05568218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C764DE79-268F-4C1A-8933-263129D2AF90}" type="datetimeFigureOut">
              <a:rPr lang="en-US" smtClean="0"/>
              <a:t>1/14/2019</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48F63A3B-78C7-47BE-AE5E-E10140E04643}" type="slidenum">
              <a:rPr lang="en-US" smtClean="0"/>
              <a:t>‹#›</a:t>
            </a:fld>
            <a:endParaRPr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69764842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37925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C764DE79-268F-4C1A-8933-263129D2AF90}" type="datetimeFigureOut">
              <a:rPr lang="en-US" smtClean="0"/>
              <a:t>1/14/2019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907633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C764DE79-268F-4C1A-8933-263129D2AF90}" type="datetimeFigureOut">
              <a:rPr lang="en-US" smtClean="0"/>
              <a:t>1/14/2019</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extLst>
      <p:ext uri="{BB962C8B-B14F-4D97-AF65-F5344CB8AC3E}">
        <p14:creationId xmlns:p14="http://schemas.microsoft.com/office/powerpoint/2010/main" val="351942055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48F63A3B-78C7-47BE-AE5E-E10140E04643}" type="slidenum">
              <a:rPr lang="en-US" smtClean="0"/>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C764DE79-268F-4C1A-8933-263129D2AF90}" type="datetimeFigureOut">
              <a:rPr lang="en-US" smtClean="0"/>
              <a:t>1/14/2019</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extLst>
      <p:ext uri="{BB962C8B-B14F-4D97-AF65-F5344CB8AC3E}">
        <p14:creationId xmlns:p14="http://schemas.microsoft.com/office/powerpoint/2010/main" val="4005934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764DE79-268F-4C1A-8933-263129D2AF90}" type="datetimeFigureOut">
              <a:rPr lang="en-US" smtClean="0"/>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4080489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48F63A3B-78C7-47BE-AE5E-E10140E04643}" type="slidenum">
              <a:rPr lang="en-US" smtClean="0"/>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764DE79-268F-4C1A-8933-263129D2AF90}" type="datetimeFigureOut">
              <a:rPr lang="en-US" smtClean="0"/>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346229598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73BC4F-7CC7-44F2-A1C8-97F68453FF02}"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274631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73BC4F-7CC7-44F2-A1C8-97F68453FF02}"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3494018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73BC4F-7CC7-44F2-A1C8-97F68453FF02}" type="datetimeFigureOut">
              <a:rPr lang="en-US" smtClean="0"/>
              <a:t>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2434877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73BC4F-7CC7-44F2-A1C8-97F68453FF02}" type="datetimeFigureOut">
              <a:rPr lang="en-US" smtClean="0"/>
              <a:t>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2891585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3BC4F-7CC7-44F2-A1C8-97F68453FF02}" type="datetimeFigureOut">
              <a:rPr lang="en-US" smtClean="0"/>
              <a:t>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2986468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673BC4F-7CC7-44F2-A1C8-97F68453FF02}"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3485631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673BC4F-7CC7-44F2-A1C8-97F68453FF02}"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89059E-5C6C-46F2-8D70-DBC0C95A1DA0}" type="slidenum">
              <a:rPr lang="en-US" smtClean="0"/>
              <a:t>‹#›</a:t>
            </a:fld>
            <a:endParaRPr lang="en-US"/>
          </a:p>
        </p:txBody>
      </p:sp>
    </p:spTree>
    <p:extLst>
      <p:ext uri="{BB962C8B-B14F-4D97-AF65-F5344CB8AC3E}">
        <p14:creationId xmlns:p14="http://schemas.microsoft.com/office/powerpoint/2010/main" val="3922250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673BC4F-7CC7-44F2-A1C8-97F68453FF02}" type="datetimeFigureOut">
              <a:rPr lang="en-US" smtClean="0"/>
              <a:t>1/14/2019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89059E-5C6C-46F2-8D70-DBC0C95A1DA0}" type="slidenum">
              <a:rPr lang="en-US" smtClean="0"/>
              <a:t>‹#›</a:t>
            </a:fld>
            <a:endParaRPr lang="en-US"/>
          </a:p>
        </p:txBody>
      </p:sp>
    </p:spTree>
    <p:extLst>
      <p:ext uri="{BB962C8B-B14F-4D97-AF65-F5344CB8AC3E}">
        <p14:creationId xmlns:p14="http://schemas.microsoft.com/office/powerpoint/2010/main" val="3038017809"/>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 id="2147484277" r:id="rId13"/>
    <p:sldLayoutId id="2147484278" r:id="rId14"/>
    <p:sldLayoutId id="2147484279" r:id="rId15"/>
    <p:sldLayoutId id="2147484280"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C764DE79-268F-4C1A-8933-263129D2AF90}" type="datetimeFigureOut">
              <a:rPr lang="en-US" smtClean="0"/>
              <a:t>1/14/2019</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48F63A3B-78C7-47BE-AE5E-E10140E04643}" type="slidenum">
              <a:rPr lang="en-US" smtClean="0"/>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317228954"/>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W._E._B._Du_Bois#/media/File:WEB_DuBois_1918.jpg"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hyperlink" Target="https://minorityhealth.hhs.gov/assets/pdf/checked/1/ANDERSON.pdf"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4269/ajtmh.17-0396"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youtube.com/watch?v=eCeAzhKobk8" TargetMode="External"/><Relationship Id="rId3" Type="http://schemas.openxmlformats.org/officeDocument/2006/relationships/hyperlink" Target="https://epi-perspectives.biomedcentral.com/articles/10.1186/1742-5573-2-2" TargetMode="External"/><Relationship Id="rId7" Type="http://schemas.openxmlformats.org/officeDocument/2006/relationships/hyperlink" Target="https://academic.oup.com/aje/article-lookup/doi/10.1093/oxfordjournals.aje.a009133"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www.nejm.org/doi/pdf/10.1056/NEJMra1109341" TargetMode="External"/><Relationship Id="rId11" Type="http://schemas.openxmlformats.org/officeDocument/2006/relationships/hyperlink" Target="https://www.youtube.com/watch?v=TPRDxrVvmis" TargetMode="External"/><Relationship Id="rId5" Type="http://schemas.openxmlformats.org/officeDocument/2006/relationships/hyperlink" Target="https://academic.oup.com/ije/article/40/4/1130/685261/Epidemiology-and-the-People-s-Health-Theory-and" TargetMode="External"/><Relationship Id="rId10" Type="http://schemas.openxmlformats.org/officeDocument/2006/relationships/hyperlink" Target="https://sakai.unc.edu/access/content/user/vschoenb/Public%20Library/People/People/John%20Cassel/John%20Cassel%20Distinguished%20Lecture/Sandro%20Galea%20-%20The%20Social%20in%20Context%20_John%20Cassel%20Distinguished%20Lecture_-1" TargetMode="External"/><Relationship Id="rId4" Type="http://schemas.openxmlformats.org/officeDocument/2006/relationships/hyperlink" Target="http://www.havenscenter.org/files/krieger1.pdf" TargetMode="External"/><Relationship Id="rId9" Type="http://schemas.openxmlformats.org/officeDocument/2006/relationships/hyperlink" Target="http://nationalacademies.org/hmd/~/media/Files/Membership%20Files/2008/2008satcher.pdf?la=en"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sakai.unc.edu/x/Cc8ln3"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evolutionofcomputing.org/Multicellular/Emergence.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faculty.psy.ohio-state.edu/1/kiecolt-glaser/"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9Nk88T7ps4A&amp;feature=youtu.be"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hyperlink" Target="http://www.epidemiolog.net/video/epid799c_2016/03-20160426/Excerpt-5434-5541.mp4"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epidemiolog.net/video/epid799c_2016/03-20160426/Excerpt-6062-6228.mp4"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hyperlink" Target="http://www.edgemagazine.net/2004/08/meditation-in-the-classroom/"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hyperlink" Target="http://www.truthabouttm.org/documentFiles/20.doc"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www.truthabouttm.org/truth/societaleffects/critics-rebuttals/"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collective-evolution.com/2017/03/31/nepals-military-set-to-use-transcendental-meditation-to-relieve-global-collective-stress-stop-war/?mc_cid=73d1882bf2&amp;mc_eid=680cf9fc9e"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hyperlink" Target="https://sakai.unc.edu/access/content/user/vschoenb/Public%20Library/Transcendental%20Meditation%20and%20the%20David%20Lynch%20Foundation/Global/Latin%20America/" TargetMode="External"/><Relationship Id="rId4" Type="http://schemas.openxmlformats.org/officeDocument/2006/relationships/hyperlink" Target="https://vimeo.com/149975569"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go.unc.edu/sjae"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go.unc.edu/vj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7.e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6.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E2F62E1-1E6B-4666-8224-252BAFAE6C46}"/>
              </a:ext>
            </a:extLst>
          </p:cNvPr>
          <p:cNvSpPr>
            <a:spLocks noGrp="1" noChangeArrowheads="1"/>
          </p:cNvSpPr>
          <p:nvPr>
            <p:ph type="ctrTitle"/>
          </p:nvPr>
        </p:nvSpPr>
        <p:spPr>
          <a:xfrm>
            <a:off x="457199" y="304800"/>
            <a:ext cx="8153401" cy="3090331"/>
          </a:xfrm>
        </p:spPr>
        <p:txBody>
          <a:bodyPr>
            <a:normAutofit/>
          </a:bodyPr>
          <a:lstStyle/>
          <a:p>
            <a:pPr eaLnBrk="1" hangingPunct="1"/>
            <a:r>
              <a:rPr lang="en-US" altLang="en-US" sz="4800" cap="none" dirty="0"/>
              <a:t>Why haven’t compelling epidemiologic data eliminated health disparities?</a:t>
            </a:r>
          </a:p>
        </p:txBody>
      </p:sp>
      <p:sp>
        <p:nvSpPr>
          <p:cNvPr id="4099" name="Rectangle 3">
            <a:extLst>
              <a:ext uri="{FF2B5EF4-FFF2-40B4-BE49-F238E27FC236}">
                <a16:creationId xmlns:a16="http://schemas.microsoft.com/office/drawing/2014/main" id="{CB4EABAA-4EC6-487A-AE70-F35150B951CB}"/>
              </a:ext>
            </a:extLst>
          </p:cNvPr>
          <p:cNvSpPr>
            <a:spLocks noGrp="1" noChangeArrowheads="1"/>
          </p:cNvSpPr>
          <p:nvPr>
            <p:ph type="subTitle" idx="1"/>
          </p:nvPr>
        </p:nvSpPr>
        <p:spPr>
          <a:xfrm>
            <a:off x="990600" y="3581400"/>
            <a:ext cx="7010400" cy="914400"/>
          </a:xfrm>
        </p:spPr>
        <p:txBody>
          <a:bodyPr>
            <a:normAutofit/>
          </a:bodyPr>
          <a:lstStyle/>
          <a:p>
            <a:pPr eaLnBrk="1" hangingPunct="1"/>
            <a:r>
              <a:rPr lang="en-US" altLang="en-US" dirty="0"/>
              <a:t>Presented at the American College of Epidemiology Minority Affairs Committee Workshop </a:t>
            </a:r>
            <a:br>
              <a:rPr lang="en-US" altLang="en-US" dirty="0"/>
            </a:br>
            <a:r>
              <a:rPr lang="en-US" altLang="en-US" dirty="0"/>
              <a:t>September 23, 2017, New Orleans LA</a:t>
            </a:r>
          </a:p>
        </p:txBody>
      </p:sp>
      <p:sp>
        <p:nvSpPr>
          <p:cNvPr id="4100" name="Text Box 4">
            <a:extLst>
              <a:ext uri="{FF2B5EF4-FFF2-40B4-BE49-F238E27FC236}">
                <a16:creationId xmlns:a16="http://schemas.microsoft.com/office/drawing/2014/main" id="{98288C82-E65D-4751-A7B7-AEC7AFBCC52F}"/>
              </a:ext>
            </a:extLst>
          </p:cNvPr>
          <p:cNvSpPr txBox="1">
            <a:spLocks noChangeArrowheads="1"/>
          </p:cNvSpPr>
          <p:nvPr/>
        </p:nvSpPr>
        <p:spPr bwMode="auto">
          <a:xfrm>
            <a:off x="990600" y="4971871"/>
            <a:ext cx="716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dirty="0"/>
              <a:t>Victor J. Schoenbach, Ph.D., http://go.unc.edu/vjs</a:t>
            </a:r>
          </a:p>
          <a:p>
            <a:pPr>
              <a:spcBef>
                <a:spcPct val="50000"/>
              </a:spcBef>
            </a:pPr>
            <a:r>
              <a:rPr lang="en-US" altLang="en-US" dirty="0"/>
              <a:t>Department of Epidemiology and Minority Health Project</a:t>
            </a:r>
          </a:p>
          <a:p>
            <a:pPr>
              <a:spcBef>
                <a:spcPct val="50000"/>
              </a:spcBef>
            </a:pPr>
            <a:r>
              <a:rPr lang="en-US" altLang="en-US" dirty="0"/>
              <a:t>UNC Gillings School of Global Public Health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AEC82-BA26-4A10-BFB0-EA75F05DD34E}"/>
              </a:ext>
            </a:extLst>
          </p:cNvPr>
          <p:cNvSpPr>
            <a:spLocks noGrp="1"/>
          </p:cNvSpPr>
          <p:nvPr>
            <p:ph type="title"/>
          </p:nvPr>
        </p:nvSpPr>
        <p:spPr/>
        <p:txBody>
          <a:bodyPr/>
          <a:lstStyle/>
          <a:p>
            <a:r>
              <a:rPr lang="en-US" dirty="0"/>
              <a:t>W.E.B. Du Bois, Booker T. Washington</a:t>
            </a:r>
          </a:p>
        </p:txBody>
      </p:sp>
      <p:sp>
        <p:nvSpPr>
          <p:cNvPr id="3" name="Content Placeholder 2">
            <a:extLst>
              <a:ext uri="{FF2B5EF4-FFF2-40B4-BE49-F238E27FC236}">
                <a16:creationId xmlns:a16="http://schemas.microsoft.com/office/drawing/2014/main" id="{B4E440FD-1C71-4151-ADC5-E4A6A7DD8BC0}"/>
              </a:ext>
            </a:extLst>
          </p:cNvPr>
          <p:cNvSpPr>
            <a:spLocks noGrp="1"/>
          </p:cNvSpPr>
          <p:nvPr>
            <p:ph sz="half" idx="1"/>
          </p:nvPr>
        </p:nvSpPr>
        <p:spPr>
          <a:xfrm>
            <a:off x="838200" y="5029200"/>
            <a:ext cx="6781800" cy="1219200"/>
          </a:xfrm>
        </p:spPr>
        <p:txBody>
          <a:bodyPr>
            <a:noAutofit/>
          </a:bodyPr>
          <a:lstStyle/>
          <a:p>
            <a:pPr marL="0" indent="0">
              <a:lnSpc>
                <a:spcPct val="120000"/>
              </a:lnSpc>
              <a:buNone/>
            </a:pPr>
            <a:r>
              <a:rPr lang="en-US" sz="1200" dirty="0"/>
              <a:t>Left: W. E. B. Du </a:t>
            </a:r>
            <a:r>
              <a:rPr lang="en-US" sz="1200" dirty="0" err="1"/>
              <a:t>Bois</a:t>
            </a:r>
            <a:r>
              <a:rPr lang="en-US" sz="1200" dirty="0"/>
              <a:t> (1868 – 1963), in 1918. by Cornelius Marion (C.M.) </a:t>
            </a:r>
            <a:r>
              <a:rPr lang="en-US" sz="1200" dirty="0" err="1"/>
              <a:t>Battey</a:t>
            </a:r>
            <a:r>
              <a:rPr lang="en-US" sz="1200" dirty="0"/>
              <a:t> (1873–1927)</a:t>
            </a:r>
            <a:br>
              <a:rPr lang="en-US" sz="1200" dirty="0"/>
            </a:br>
            <a:r>
              <a:rPr lang="en-US" sz="1200" dirty="0"/>
              <a:t>Photo source:  </a:t>
            </a:r>
            <a:r>
              <a:rPr lang="en-US" sz="1200" dirty="0">
                <a:hlinkClick r:id="rId3"/>
              </a:rPr>
              <a:t>https://en.wikipedia.org/wiki/W._E._B._Du_Bois#/media/File:WEB_DuBois_1918.jpg</a:t>
            </a:r>
            <a:endParaRPr lang="en-US" sz="1200" dirty="0"/>
          </a:p>
          <a:p>
            <a:pPr marL="0" indent="0">
              <a:lnSpc>
                <a:spcPct val="120000"/>
              </a:lnSpc>
              <a:buNone/>
            </a:pPr>
            <a:r>
              <a:rPr lang="en-US" sz="1200" dirty="0"/>
              <a:t>Right: Booker T. Washington, by Harris &amp; Ewing, 1905. Photo source: https://commons.wikimedia.org/wiki/File:Booker_T_Washington_retouched_flattened-crop.jpg</a:t>
            </a:r>
          </a:p>
        </p:txBody>
      </p:sp>
      <p:pic>
        <p:nvPicPr>
          <p:cNvPr id="5" name="Picture 4">
            <a:extLst>
              <a:ext uri="{FF2B5EF4-FFF2-40B4-BE49-F238E27FC236}">
                <a16:creationId xmlns:a16="http://schemas.microsoft.com/office/drawing/2014/main" id="{EF5B349D-E0B8-4481-829C-906DD1A92F2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71600" y="1826133"/>
            <a:ext cx="2152119" cy="2803135"/>
          </a:xfrm>
          <a:prstGeom prst="rect">
            <a:avLst/>
          </a:prstGeom>
        </p:spPr>
      </p:pic>
      <p:pic>
        <p:nvPicPr>
          <p:cNvPr id="7" name="Picture 6">
            <a:extLst>
              <a:ext uri="{FF2B5EF4-FFF2-40B4-BE49-F238E27FC236}">
                <a16:creationId xmlns:a16="http://schemas.microsoft.com/office/drawing/2014/main" id="{C3C27329-3CAD-47B6-974E-C4853335F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1828800"/>
            <a:ext cx="1981200" cy="2800469"/>
          </a:xfrm>
          <a:prstGeom prst="rect">
            <a:avLst/>
          </a:prstGeom>
        </p:spPr>
      </p:pic>
    </p:spTree>
    <p:extLst>
      <p:ext uri="{BB962C8B-B14F-4D97-AF65-F5344CB8AC3E}">
        <p14:creationId xmlns:p14="http://schemas.microsoft.com/office/powerpoint/2010/main" val="1924036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BF3BA4F9-72D0-4268-A249-B932A275886F}"/>
              </a:ext>
            </a:extLst>
          </p:cNvPr>
          <p:cNvSpPr>
            <a:spLocks noGrp="1" noChangeArrowheads="1"/>
          </p:cNvSpPr>
          <p:nvPr>
            <p:ph type="title"/>
          </p:nvPr>
        </p:nvSpPr>
        <p:spPr/>
        <p:txBody>
          <a:bodyPr>
            <a:normAutofit/>
          </a:bodyPr>
          <a:lstStyle/>
          <a:p>
            <a:pPr eaLnBrk="1" hangingPunct="1"/>
            <a:r>
              <a:rPr lang="en-US" altLang="en-US" dirty="0"/>
              <a:t>The Heckler Report</a:t>
            </a:r>
          </a:p>
        </p:txBody>
      </p:sp>
      <p:pic>
        <p:nvPicPr>
          <p:cNvPr id="10244" name="Picture 7" descr="ReportOfSecretarysTaskForce-Cover">
            <a:hlinkClick r:id="rId3"/>
            <a:extLst>
              <a:ext uri="{FF2B5EF4-FFF2-40B4-BE49-F238E27FC236}">
                <a16:creationId xmlns:a16="http://schemas.microsoft.com/office/drawing/2014/main" id="{63E5F506-EBDE-454E-B6DB-2E09D2E3F216}"/>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35012" y="1752600"/>
            <a:ext cx="3227388" cy="4267200"/>
          </a:xfrm>
          <a:noFill/>
        </p:spPr>
      </p:pic>
      <p:sp>
        <p:nvSpPr>
          <p:cNvPr id="10243" name="Rectangle 6">
            <a:extLst>
              <a:ext uri="{FF2B5EF4-FFF2-40B4-BE49-F238E27FC236}">
                <a16:creationId xmlns:a16="http://schemas.microsoft.com/office/drawing/2014/main" id="{E04676F7-6FA4-4507-A481-DEB8D89FA069}"/>
              </a:ext>
            </a:extLst>
          </p:cNvPr>
          <p:cNvSpPr>
            <a:spLocks noGrp="1" noChangeArrowheads="1"/>
          </p:cNvSpPr>
          <p:nvPr>
            <p:ph type="body" sz="half" idx="2"/>
          </p:nvPr>
        </p:nvSpPr>
        <p:spPr>
          <a:xfrm>
            <a:off x="4343400" y="1752600"/>
            <a:ext cx="4548188" cy="4267200"/>
          </a:xfrm>
        </p:spPr>
        <p:txBody>
          <a:bodyPr>
            <a:normAutofit/>
          </a:bodyPr>
          <a:lstStyle/>
          <a:p>
            <a:r>
              <a:rPr lang="en-US" altLang="en-US" sz="2600" dirty="0"/>
              <a:t>The Task Force was led by Dr. Thomas Malone, Deputy Director of the National Institutes of Health, and Dr. Katrina Johnson.</a:t>
            </a:r>
          </a:p>
        </p:txBody>
      </p:sp>
      <p:sp>
        <p:nvSpPr>
          <p:cNvPr id="2" name="Slide Number Placeholder 1">
            <a:extLst>
              <a:ext uri="{FF2B5EF4-FFF2-40B4-BE49-F238E27FC236}">
                <a16:creationId xmlns:a16="http://schemas.microsoft.com/office/drawing/2014/main" id="{B048BAA6-54ED-4624-9100-1E12EAD12E94}"/>
              </a:ext>
            </a:extLst>
          </p:cNvPr>
          <p:cNvSpPr>
            <a:spLocks noGrp="1"/>
          </p:cNvSpPr>
          <p:nvPr>
            <p:ph type="sldNum" sz="quarter" idx="12"/>
          </p:nvPr>
        </p:nvSpPr>
        <p:spPr/>
        <p:txBody>
          <a:bodyPr/>
          <a:lstStyle/>
          <a:p>
            <a:pPr>
              <a:defRPr/>
            </a:pPr>
            <a:fld id="{0C5887E4-5B7C-4949-9E59-DC5FDE9F6B45}" type="slidenum">
              <a:rPr lang="en-US" altLang="en-US" smtClean="0"/>
              <a:pPr>
                <a:defRPr/>
              </a:pPr>
              <a:t>11</a:t>
            </a:fld>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a:extLst>
              <a:ext uri="{FF2B5EF4-FFF2-40B4-BE49-F238E27FC236}">
                <a16:creationId xmlns:a16="http://schemas.microsoft.com/office/drawing/2014/main" id="{FB9D9E3A-6F2D-4F2E-B8CF-282017921CDB}"/>
              </a:ext>
            </a:extLst>
          </p:cNvPr>
          <p:cNvSpPr>
            <a:spLocks noGrp="1" noChangeArrowheads="1"/>
          </p:cNvSpPr>
          <p:nvPr>
            <p:ph type="title"/>
          </p:nvPr>
        </p:nvSpPr>
        <p:spPr/>
        <p:txBody>
          <a:bodyPr/>
          <a:lstStyle/>
          <a:p>
            <a:pPr eaLnBrk="1" hangingPunct="1"/>
            <a:r>
              <a:rPr lang="en-US" altLang="en-US" dirty="0"/>
              <a:t>1985 Report of the Secretary’s Task Force</a:t>
            </a:r>
          </a:p>
        </p:txBody>
      </p:sp>
      <p:sp>
        <p:nvSpPr>
          <p:cNvPr id="2" name="Slide Number Placeholder 1">
            <a:extLst>
              <a:ext uri="{FF2B5EF4-FFF2-40B4-BE49-F238E27FC236}">
                <a16:creationId xmlns:a16="http://schemas.microsoft.com/office/drawing/2014/main" id="{EA7E5819-4E0B-4ACB-95A7-2CC92CA4A905}"/>
              </a:ext>
            </a:extLst>
          </p:cNvPr>
          <p:cNvSpPr>
            <a:spLocks noGrp="1"/>
          </p:cNvSpPr>
          <p:nvPr>
            <p:ph type="sldNum" sz="quarter" idx="12"/>
          </p:nvPr>
        </p:nvSpPr>
        <p:spPr/>
        <p:txBody>
          <a:bodyPr/>
          <a:lstStyle/>
          <a:p>
            <a:pPr>
              <a:defRPr/>
            </a:pPr>
            <a:fld id="{F05EF2FB-2555-4334-A1A2-ABD820B4B136}" type="slidenum">
              <a:rPr lang="en-US" altLang="en-US" smtClean="0"/>
              <a:pPr>
                <a:defRPr/>
              </a:pPr>
              <a:t>12</a:t>
            </a:fld>
            <a:endParaRPr lang="en-US" altLang="en-US"/>
          </a:p>
        </p:txBody>
      </p:sp>
      <p:sp>
        <p:nvSpPr>
          <p:cNvPr id="12291" name="Rectangle 6">
            <a:extLst>
              <a:ext uri="{FF2B5EF4-FFF2-40B4-BE49-F238E27FC236}">
                <a16:creationId xmlns:a16="http://schemas.microsoft.com/office/drawing/2014/main" id="{35D8AF71-F138-41F4-A248-1D4BFF472671}"/>
              </a:ext>
            </a:extLst>
          </p:cNvPr>
          <p:cNvSpPr>
            <a:spLocks noChangeArrowheads="1"/>
          </p:cNvSpPr>
          <p:nvPr/>
        </p:nvSpPr>
        <p:spPr bwMode="auto">
          <a:xfrm>
            <a:off x="609600" y="1809750"/>
            <a:ext cx="79248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2800"/>
              <a:t>"Despite the unprecedented explosion in scientific knowledge and the phenomenal capacity of medicine to diagnose, treat, and cure disease, Blacks, Hispanics, Native Americans, and those of Asian/Pacific Islander heritage have not benefited fully or equitably from the fruits of science or from those systems responsible for translating and using health sciences technology.“ (Introduction and Overview)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a:extLst>
              <a:ext uri="{FF2B5EF4-FFF2-40B4-BE49-F238E27FC236}">
                <a16:creationId xmlns:a16="http://schemas.microsoft.com/office/drawing/2014/main" id="{FB9D9E3A-6F2D-4F2E-B8CF-282017921CDB}"/>
              </a:ext>
            </a:extLst>
          </p:cNvPr>
          <p:cNvSpPr>
            <a:spLocks noGrp="1" noChangeArrowheads="1"/>
          </p:cNvSpPr>
          <p:nvPr>
            <p:ph type="title"/>
          </p:nvPr>
        </p:nvSpPr>
        <p:spPr/>
        <p:txBody>
          <a:bodyPr/>
          <a:lstStyle/>
          <a:p>
            <a:pPr eaLnBrk="1" hangingPunct="1"/>
            <a:r>
              <a:rPr lang="en-US" altLang="en-US" dirty="0"/>
              <a:t>National Black Leadership Initiative on Cancer</a:t>
            </a:r>
          </a:p>
        </p:txBody>
      </p:sp>
      <p:sp>
        <p:nvSpPr>
          <p:cNvPr id="2" name="Slide Number Placeholder 1">
            <a:extLst>
              <a:ext uri="{FF2B5EF4-FFF2-40B4-BE49-F238E27FC236}">
                <a16:creationId xmlns:a16="http://schemas.microsoft.com/office/drawing/2014/main" id="{EA7E5819-4E0B-4ACB-95A7-2CC92CA4A905}"/>
              </a:ext>
            </a:extLst>
          </p:cNvPr>
          <p:cNvSpPr>
            <a:spLocks noGrp="1"/>
          </p:cNvSpPr>
          <p:nvPr>
            <p:ph type="sldNum" sz="quarter" idx="12"/>
          </p:nvPr>
        </p:nvSpPr>
        <p:spPr/>
        <p:txBody>
          <a:bodyPr/>
          <a:lstStyle/>
          <a:p>
            <a:pPr>
              <a:defRPr/>
            </a:pPr>
            <a:fld id="{F05EF2FB-2555-4334-A1A2-ABD820B4B136}" type="slidenum">
              <a:rPr lang="en-US" altLang="en-US" smtClean="0"/>
              <a:pPr>
                <a:defRPr/>
              </a:pPr>
              <a:t>13</a:t>
            </a:fld>
            <a:endParaRPr lang="en-US" altLang="en-US"/>
          </a:p>
        </p:txBody>
      </p:sp>
      <p:sp>
        <p:nvSpPr>
          <p:cNvPr id="3" name="TextBox 2"/>
          <p:cNvSpPr txBox="1"/>
          <p:nvPr/>
        </p:nvSpPr>
        <p:spPr>
          <a:xfrm>
            <a:off x="838200" y="1652855"/>
            <a:ext cx="7772400" cy="5339923"/>
          </a:xfrm>
          <a:prstGeom prst="rect">
            <a:avLst/>
          </a:prstGeom>
          <a:noFill/>
        </p:spPr>
        <p:txBody>
          <a:bodyPr wrap="square" rtlCol="0">
            <a:spAutoFit/>
          </a:bodyPr>
          <a:lstStyle/>
          <a:p>
            <a:r>
              <a:rPr lang="en-US" sz="1700" dirty="0"/>
              <a:t>Per Lovell Jones, 9/17/2017: Dr. Louis Sullivan was on the National Cancer Advisory Board (NCAB) and pushed the National Cancer Institute (NCI) to do something in response to the Heckler report. NCAB agreed to hold six regional fact-finding meetings/summits under the name </a:t>
            </a:r>
            <a:r>
              <a:rPr lang="en-US" sz="1700" i="1" dirty="0"/>
              <a:t>National Black Leadership Initiative on Cancer</a:t>
            </a:r>
            <a:r>
              <a:rPr lang="en-US" sz="1700" dirty="0"/>
              <a:t> (NBLIC).  Sullivan recruited Morehouse alumni and National Medical Association (NMA) members in six cities:  Los Angeles and Atlanta - Dr. M. Alfred Haynes; Chicago - Dr. Clyde Phillips; New York - Dr. Harold Freeman; Washington, D.C. - Dr. LaSalle D. </a:t>
            </a:r>
            <a:r>
              <a:rPr lang="en-US" sz="1700" dirty="0" err="1"/>
              <a:t>Leffall</a:t>
            </a:r>
            <a:r>
              <a:rPr lang="en-US" sz="1700" dirty="0"/>
              <a:t>, Jr.; and Houston - Dr. </a:t>
            </a:r>
            <a:r>
              <a:rPr lang="en-US" sz="1700" dirty="0" err="1"/>
              <a:t>Dezra</a:t>
            </a:r>
            <a:r>
              <a:rPr lang="en-US" sz="1700" dirty="0"/>
              <a:t> White, joined by Lovell Jones.</a:t>
            </a:r>
          </a:p>
          <a:p>
            <a:pPr>
              <a:spcBef>
                <a:spcPts val="900"/>
              </a:spcBef>
            </a:pPr>
            <a:r>
              <a:rPr lang="en-US" sz="1700" dirty="0"/>
              <a:t>In fall 1988, after the six meetings/summits, the group met with Dr. Alan </a:t>
            </a:r>
            <a:r>
              <a:rPr lang="en-US" sz="1700" dirty="0" err="1"/>
              <a:t>Rabson</a:t>
            </a:r>
            <a:r>
              <a:rPr lang="en-US" sz="1700" dirty="0"/>
              <a:t>, then Interim Director of the National Cancer Institute (NCI). When he basically offered nothing, Clyde Phillips said, "I can't leave your office and go back to Chicago with nothing. All of us agreed that we couldn't go back without some formal commitment. Essentially they had a sit-in. </a:t>
            </a:r>
          </a:p>
          <a:p>
            <a:pPr>
              <a:spcBef>
                <a:spcPts val="900"/>
              </a:spcBef>
            </a:pPr>
            <a:r>
              <a:rPr lang="en-US" sz="1700" dirty="0"/>
              <a:t>The end result was supplemental funds to the Drew-</a:t>
            </a:r>
            <a:r>
              <a:rPr lang="en-US" sz="1700" dirty="0" err="1"/>
              <a:t>Meharry</a:t>
            </a:r>
            <a:r>
              <a:rPr lang="en-US" sz="1700" dirty="0"/>
              <a:t>-Morehouse Consortium Cancer Center to create six NBLIC Regions to address community cancer prevention and control needs from 1989-1992.</a:t>
            </a:r>
          </a:p>
          <a:p>
            <a:br>
              <a:rPr lang="en-US" dirty="0"/>
            </a:br>
            <a:endParaRPr lang="en-US" altLang="en-US" dirty="0">
              <a:latin typeface="Arial" panose="020B0604020202020204" pitchFamily="34" charset="0"/>
            </a:endParaRPr>
          </a:p>
          <a:p>
            <a:endParaRPr lang="en-US" dirty="0"/>
          </a:p>
        </p:txBody>
      </p:sp>
    </p:spTree>
    <p:extLst>
      <p:ext uri="{BB962C8B-B14F-4D97-AF65-F5344CB8AC3E}">
        <p14:creationId xmlns:p14="http://schemas.microsoft.com/office/powerpoint/2010/main" val="3923806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40519E01-636C-4036-8179-54B19C762D8A}"/>
              </a:ext>
            </a:extLst>
          </p:cNvPr>
          <p:cNvSpPr>
            <a:spLocks noGrp="1" noChangeArrowheads="1"/>
          </p:cNvSpPr>
          <p:nvPr>
            <p:ph type="title"/>
          </p:nvPr>
        </p:nvSpPr>
        <p:spPr/>
        <p:txBody>
          <a:bodyPr>
            <a:normAutofit/>
          </a:bodyPr>
          <a:lstStyle/>
          <a:p>
            <a:pPr eaLnBrk="1" hangingPunct="1"/>
            <a:r>
              <a:rPr lang="en-US" altLang="en-US"/>
              <a:t>ACE 10</a:t>
            </a:r>
            <a:r>
              <a:rPr lang="en-US" altLang="en-US" baseline="30000"/>
              <a:t>th</a:t>
            </a:r>
            <a:r>
              <a:rPr lang="en-US" altLang="en-US"/>
              <a:t> Annual Scientific Meeting, 1991 in Atlanta, GA</a:t>
            </a:r>
          </a:p>
        </p:txBody>
      </p:sp>
      <p:pic>
        <p:nvPicPr>
          <p:cNvPr id="14340" name="Content Placeholder 5" descr="1991atlantaRaseOrRacismProgramCover">
            <a:extLst>
              <a:ext uri="{FF2B5EF4-FFF2-40B4-BE49-F238E27FC236}">
                <a16:creationId xmlns:a16="http://schemas.microsoft.com/office/drawing/2014/main" id="{B84F6B32-CD20-46D5-9E38-ADEB21258877}"/>
              </a:ext>
            </a:extLst>
          </p:cNvPr>
          <p:cNvPicPr>
            <a:picLocks noGrp="1" noChangeAspect="1" noChangeArrowheads="1"/>
          </p:cNvPicPr>
          <p:nvPr>
            <p:ph sz="half" idx="1"/>
          </p:nvPr>
        </p:nvPicPr>
        <p:blipFill>
          <a:blip r:embed="rId3" cstate="hqprint">
            <a:extLst>
              <a:ext uri="{28A0092B-C50C-407E-A947-70E740481C1C}">
                <a14:useLocalDpi xmlns:a14="http://schemas.microsoft.com/office/drawing/2010/main" val="0"/>
              </a:ext>
            </a:extLst>
          </a:blip>
          <a:srcRect/>
          <a:stretch>
            <a:fillRect/>
          </a:stretch>
        </p:blipFill>
        <p:spPr>
          <a:xfrm>
            <a:off x="322262" y="1600200"/>
            <a:ext cx="3716338" cy="4821237"/>
          </a:xfrm>
          <a:noFill/>
          <a:ln>
            <a:solidFill>
              <a:schemeClr val="tx2"/>
            </a:solidFill>
          </a:ln>
        </p:spPr>
      </p:pic>
      <p:sp>
        <p:nvSpPr>
          <p:cNvPr id="8195" name="Rectangle 6">
            <a:extLst>
              <a:ext uri="{FF2B5EF4-FFF2-40B4-BE49-F238E27FC236}">
                <a16:creationId xmlns:a16="http://schemas.microsoft.com/office/drawing/2014/main" id="{1FAAFB87-5C5B-4659-AADC-028D61260D37}"/>
              </a:ext>
            </a:extLst>
          </p:cNvPr>
          <p:cNvSpPr>
            <a:spLocks noGrp="1" noChangeArrowheads="1"/>
          </p:cNvSpPr>
          <p:nvPr>
            <p:ph type="body" sz="half" idx="2"/>
          </p:nvPr>
        </p:nvSpPr>
        <p:spPr>
          <a:xfrm>
            <a:off x="4191000" y="1828800"/>
            <a:ext cx="4953000" cy="4267200"/>
          </a:xfrm>
        </p:spPr>
        <p:txBody>
          <a:bodyPr/>
          <a:lstStyle/>
          <a:p>
            <a:pPr eaLnBrk="1" hangingPunct="1">
              <a:spcBef>
                <a:spcPts val="1200"/>
              </a:spcBef>
              <a:buFont typeface="Wingdings" panose="05000000000000000000" pitchFamily="2" charset="2"/>
              <a:buNone/>
              <a:defRPr/>
            </a:pPr>
            <a:r>
              <a:rPr lang="en-US" sz="3200" dirty="0"/>
              <a:t>Morbidity/Mortality Gap:</a:t>
            </a:r>
          </a:p>
          <a:p>
            <a:pPr eaLnBrk="1" hangingPunct="1">
              <a:buFont typeface="Wingdings" panose="05000000000000000000" pitchFamily="2" charset="2"/>
              <a:buNone/>
              <a:defRPr/>
            </a:pPr>
            <a:r>
              <a:rPr lang="en-US" sz="3200" dirty="0"/>
              <a:t>Is it Race or Racism?</a:t>
            </a:r>
            <a:r>
              <a:rPr lang="en-US" sz="3200" b="1" dirty="0"/>
              <a:t>”</a:t>
            </a:r>
          </a:p>
          <a:p>
            <a:pPr eaLnBrk="1" hangingPunct="1">
              <a:buFont typeface="Wingdings" panose="05000000000000000000" pitchFamily="2" charset="2"/>
              <a:buNone/>
              <a:defRPr/>
            </a:pPr>
            <a:endParaRPr lang="en-US" b="1" dirty="0"/>
          </a:p>
        </p:txBody>
      </p:sp>
      <p:sp>
        <p:nvSpPr>
          <p:cNvPr id="2" name="Slide Number Placeholder 1">
            <a:extLst>
              <a:ext uri="{FF2B5EF4-FFF2-40B4-BE49-F238E27FC236}">
                <a16:creationId xmlns:a16="http://schemas.microsoft.com/office/drawing/2014/main" id="{50B6EA1F-0850-411D-AE60-15445DB85C95}"/>
              </a:ext>
            </a:extLst>
          </p:cNvPr>
          <p:cNvSpPr>
            <a:spLocks noGrp="1"/>
          </p:cNvSpPr>
          <p:nvPr>
            <p:ph type="sldNum" sz="quarter" idx="12"/>
          </p:nvPr>
        </p:nvSpPr>
        <p:spPr/>
        <p:txBody>
          <a:bodyPr/>
          <a:lstStyle/>
          <a:p>
            <a:pPr>
              <a:defRPr/>
            </a:pPr>
            <a:fld id="{0C5887E4-5B7C-4949-9E59-DC5FDE9F6B45}" type="slidenum">
              <a:rPr lang="en-US" altLang="en-US" smtClean="0"/>
              <a:pPr>
                <a:defRPr/>
              </a:pPr>
              <a:t>14</a:t>
            </a:fld>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5D201FD-15E7-4729-B94C-997245E6C1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62600" y="184575"/>
            <a:ext cx="2895600" cy="3777825"/>
          </a:xfrm>
        </p:spPr>
      </p:pic>
      <p:sp>
        <p:nvSpPr>
          <p:cNvPr id="2" name="Slide Number Placeholder 1">
            <a:extLst>
              <a:ext uri="{FF2B5EF4-FFF2-40B4-BE49-F238E27FC236}">
                <a16:creationId xmlns:a16="http://schemas.microsoft.com/office/drawing/2014/main" id="{83AE6ABA-D27C-4962-9F65-11EFCAA6E02C}"/>
              </a:ext>
            </a:extLst>
          </p:cNvPr>
          <p:cNvSpPr>
            <a:spLocks noGrp="1"/>
          </p:cNvSpPr>
          <p:nvPr>
            <p:ph type="sldNum" sz="quarter" idx="12"/>
          </p:nvPr>
        </p:nvSpPr>
        <p:spPr/>
        <p:txBody>
          <a:bodyPr/>
          <a:lstStyle/>
          <a:p>
            <a:pPr>
              <a:defRPr/>
            </a:pPr>
            <a:fld id="{DAFBF4F7-EDCD-474C-9B5B-75BE0AAE4A3F}" type="slidenum">
              <a:rPr lang="en-US" smtClean="0"/>
              <a:pPr>
                <a:defRPr/>
              </a:pPr>
              <a:t>15</a:t>
            </a:fld>
            <a:endParaRPr lang="en-US"/>
          </a:p>
        </p:txBody>
      </p:sp>
      <p:pic>
        <p:nvPicPr>
          <p:cNvPr id="8" name="Picture 7">
            <a:extLst>
              <a:ext uri="{FF2B5EF4-FFF2-40B4-BE49-F238E27FC236}">
                <a16:creationId xmlns:a16="http://schemas.microsoft.com/office/drawing/2014/main" id="{40D86331-D909-4A28-B928-88497F1E282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729" r="2356"/>
          <a:stretch/>
        </p:blipFill>
        <p:spPr>
          <a:xfrm>
            <a:off x="304800" y="195310"/>
            <a:ext cx="4800600" cy="6815090"/>
          </a:xfrm>
          <a:prstGeom prst="rect">
            <a:avLst/>
          </a:prstGeom>
        </p:spPr>
      </p:pic>
      <p:pic>
        <p:nvPicPr>
          <p:cNvPr id="9" name="Picture 8">
            <a:extLst>
              <a:ext uri="{FF2B5EF4-FFF2-40B4-BE49-F238E27FC236}">
                <a16:creationId xmlns:a16="http://schemas.microsoft.com/office/drawing/2014/main" id="{2D538AB5-CF2F-4AC6-9E3E-E0386B213F57}"/>
              </a:ext>
            </a:extLst>
          </p:cNvPr>
          <p:cNvPicPr>
            <a:picLocks noChangeAspect="1"/>
          </p:cNvPicPr>
          <p:nvPr/>
        </p:nvPicPr>
        <p:blipFill rotWithShape="1">
          <a:blip r:embed="rId5">
            <a:extLst>
              <a:ext uri="{28A0092B-C50C-407E-A947-70E740481C1C}">
                <a14:useLocalDpi xmlns:a14="http://schemas.microsoft.com/office/drawing/2010/main" val="0"/>
              </a:ext>
            </a:extLst>
          </a:blip>
          <a:srcRect l="2524" r="3129"/>
          <a:stretch/>
        </p:blipFill>
        <p:spPr>
          <a:xfrm>
            <a:off x="4617720" y="4043929"/>
            <a:ext cx="4373880" cy="3004541"/>
          </a:xfrm>
          <a:prstGeom prst="rect">
            <a:avLst/>
          </a:prstGeom>
        </p:spPr>
      </p:pic>
    </p:spTree>
    <p:extLst>
      <p:ext uri="{BB962C8B-B14F-4D97-AF65-F5344CB8AC3E}">
        <p14:creationId xmlns:p14="http://schemas.microsoft.com/office/powerpoint/2010/main" val="2741736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AFC9350-312D-4E57-8138-9898255086B5}"/>
              </a:ext>
            </a:extLst>
          </p:cNvPr>
          <p:cNvSpPr>
            <a:spLocks noGrp="1" noChangeArrowheads="1"/>
          </p:cNvSpPr>
          <p:nvPr>
            <p:ph type="title"/>
          </p:nvPr>
        </p:nvSpPr>
        <p:spPr/>
        <p:txBody>
          <a:bodyPr>
            <a:normAutofit/>
          </a:bodyPr>
          <a:lstStyle/>
          <a:p>
            <a:pPr eaLnBrk="1" hangingPunct="1"/>
            <a:r>
              <a:rPr lang="en-US" altLang="en-US" sz="3600" dirty="0" err="1"/>
              <a:t>Foreward</a:t>
            </a:r>
            <a:r>
              <a:rPr lang="en-US" altLang="en-US" sz="3600" dirty="0"/>
              <a:t>, by Gladys H. Reynolds, PhD</a:t>
            </a:r>
          </a:p>
        </p:txBody>
      </p:sp>
      <p:sp>
        <p:nvSpPr>
          <p:cNvPr id="18435" name="Rectangle 3">
            <a:extLst>
              <a:ext uri="{FF2B5EF4-FFF2-40B4-BE49-F238E27FC236}">
                <a16:creationId xmlns:a16="http://schemas.microsoft.com/office/drawing/2014/main" id="{24F89129-D93D-4ADB-B657-FAB84C14C803}"/>
              </a:ext>
            </a:extLst>
          </p:cNvPr>
          <p:cNvSpPr>
            <a:spLocks noGrp="1" noChangeArrowheads="1"/>
          </p:cNvSpPr>
          <p:nvPr>
            <p:ph idx="1"/>
          </p:nvPr>
        </p:nvSpPr>
        <p:spPr>
          <a:xfrm>
            <a:off x="857251" y="1828799"/>
            <a:ext cx="7404653" cy="4395029"/>
          </a:xfrm>
        </p:spPr>
        <p:txBody>
          <a:bodyPr>
            <a:normAutofit lnSpcReduction="10000"/>
          </a:bodyPr>
          <a:lstStyle/>
          <a:p>
            <a:pPr marL="12700" indent="-12700" eaLnBrk="1" hangingPunct="1">
              <a:lnSpc>
                <a:spcPct val="110000"/>
              </a:lnSpc>
              <a:buFont typeface="Wingdings" panose="05000000000000000000" pitchFamily="2" charset="2"/>
              <a:buNone/>
            </a:pPr>
            <a:r>
              <a:rPr lang="en-US" altLang="en-US" dirty="0"/>
              <a:t>“We need to ask why these differences exist. We need to be concerned about the data we lack and the quality of the data we do have. We need to reanalyze and reinterpret the data in order to understand the relationship between these disparities and past and current racial discrimination in education, access to jobs, housing and health care, and political power…. Most importantly, we need to develop prevention and intervention strategies appropriately designed for different cultures…. People of different races, ethnic groups, genders, and backgrounds can and should be given active roles in defining themselves and in making the decisions that determine how much and to which groups, and to which health area or disease, resources are allocated.“</a:t>
            </a:r>
          </a:p>
          <a:p>
            <a:pPr marL="12700" indent="-12700" algn="r" eaLnBrk="1" hangingPunct="1">
              <a:spcBef>
                <a:spcPts val="1200"/>
              </a:spcBef>
              <a:buFont typeface="Wingdings" panose="05000000000000000000" pitchFamily="2" charset="2"/>
              <a:buNone/>
            </a:pPr>
            <a:r>
              <a:rPr lang="en-US" altLang="en-US" i="1" dirty="0"/>
              <a:t>Annals of Epidemiology</a:t>
            </a:r>
            <a:r>
              <a:rPr lang="en-US" altLang="en-US" dirty="0"/>
              <a:t> March 1993;3(2):119</a:t>
            </a:r>
          </a:p>
        </p:txBody>
      </p:sp>
      <p:sp>
        <p:nvSpPr>
          <p:cNvPr id="2" name="Slide Number Placeholder 1">
            <a:extLst>
              <a:ext uri="{FF2B5EF4-FFF2-40B4-BE49-F238E27FC236}">
                <a16:creationId xmlns:a16="http://schemas.microsoft.com/office/drawing/2014/main" id="{FBF28EB3-A083-486C-82E1-8A2D99AFD36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FDEF12-F04C-4F64-B3D3-BA25FF3E21B4}" type="slidenum">
              <a:rPr kumimoji="0" lang="en-US" altLang="en-US" sz="12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151502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AF40A2C6-D850-488A-AFAA-981F026D9CD8}"/>
              </a:ext>
            </a:extLst>
          </p:cNvPr>
          <p:cNvSpPr>
            <a:spLocks noGrp="1" noChangeArrowheads="1"/>
          </p:cNvSpPr>
          <p:nvPr>
            <p:ph type="title"/>
          </p:nvPr>
        </p:nvSpPr>
        <p:spPr/>
        <p:txBody>
          <a:bodyPr/>
          <a:lstStyle/>
          <a:p>
            <a:pPr eaLnBrk="1" hangingPunct="1"/>
            <a:r>
              <a:rPr lang="en-US" altLang="en-US"/>
              <a:t>ACE President forms </a:t>
            </a:r>
            <a:r>
              <a:rPr lang="en-US" altLang="en-US" i="1"/>
              <a:t>ad hoc</a:t>
            </a:r>
            <a:r>
              <a:rPr lang="en-US" altLang="en-US"/>
              <a:t> Committee on Minority Affairs</a:t>
            </a:r>
          </a:p>
        </p:txBody>
      </p:sp>
      <p:sp>
        <p:nvSpPr>
          <p:cNvPr id="20483" name="Rectangle 8">
            <a:extLst>
              <a:ext uri="{FF2B5EF4-FFF2-40B4-BE49-F238E27FC236}">
                <a16:creationId xmlns:a16="http://schemas.microsoft.com/office/drawing/2014/main" id="{CEE818D4-9D65-432F-816B-DB57EAEDE63E}"/>
              </a:ext>
            </a:extLst>
          </p:cNvPr>
          <p:cNvSpPr>
            <a:spLocks noGrp="1" noChangeArrowheads="1"/>
          </p:cNvSpPr>
          <p:nvPr>
            <p:ph type="body" sz="half" idx="1"/>
          </p:nvPr>
        </p:nvSpPr>
        <p:spPr>
          <a:xfrm>
            <a:off x="566738" y="2133600"/>
            <a:ext cx="4381500" cy="4267200"/>
          </a:xfrm>
        </p:spPr>
        <p:txBody>
          <a:bodyPr/>
          <a:lstStyle/>
          <a:p>
            <a:pPr marL="12700" indent="-12700" eaLnBrk="1" hangingPunct="1">
              <a:buFont typeface="Wingdings" panose="05000000000000000000" pitchFamily="2" charset="2"/>
              <a:buNone/>
            </a:pPr>
            <a:r>
              <a:rPr lang="en-US" altLang="en-US" sz="2400" dirty="0"/>
              <a:t>“As President of the American College of Epidemiology, I have hoped that this organization could take a more active role in minority affairs.”</a:t>
            </a:r>
          </a:p>
          <a:p>
            <a:pPr marL="12700" indent="-12700" eaLnBrk="1" hangingPunct="1">
              <a:buFont typeface="Wingdings" panose="05000000000000000000" pitchFamily="2" charset="2"/>
              <a:buNone/>
            </a:pPr>
            <a:r>
              <a:rPr lang="en-US" altLang="en-US" sz="2400" dirty="0"/>
              <a:t>Raymond S. Greenberg, MD, PhD</a:t>
            </a:r>
          </a:p>
        </p:txBody>
      </p:sp>
      <p:pic>
        <p:nvPicPr>
          <p:cNvPr id="20484" name="Picture 10" descr="scan0001">
            <a:extLst>
              <a:ext uri="{FF2B5EF4-FFF2-40B4-BE49-F238E27FC236}">
                <a16:creationId xmlns:a16="http://schemas.microsoft.com/office/drawing/2014/main" id="{2764B1AF-FBF3-4ECC-B006-651C30FCFC3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48238" y="1447800"/>
            <a:ext cx="3314700" cy="4267200"/>
          </a:xfrm>
          <a:noFill/>
        </p:spPr>
      </p:pic>
      <p:sp>
        <p:nvSpPr>
          <p:cNvPr id="2" name="Slide Number Placeholder 1">
            <a:extLst>
              <a:ext uri="{FF2B5EF4-FFF2-40B4-BE49-F238E27FC236}">
                <a16:creationId xmlns:a16="http://schemas.microsoft.com/office/drawing/2014/main" id="{12F5C5C7-C295-4C11-B753-8592B6433300}"/>
              </a:ext>
            </a:extLst>
          </p:cNvPr>
          <p:cNvSpPr>
            <a:spLocks noGrp="1"/>
          </p:cNvSpPr>
          <p:nvPr>
            <p:ph type="sldNum" sz="quarter" idx="12"/>
          </p:nvPr>
        </p:nvSpPr>
        <p:spPr/>
        <p:txBody>
          <a:bodyPr/>
          <a:lstStyle/>
          <a:p>
            <a:pPr>
              <a:defRPr/>
            </a:pPr>
            <a:fld id="{13B3DF2B-CE62-4A3F-A5B7-1830321B34D0}" type="slidenum">
              <a:rPr lang="en-US" altLang="en-US" smtClean="0"/>
              <a:pPr>
                <a:defRPr/>
              </a:pPr>
              <a:t>17</a:t>
            </a:fld>
            <a:endParaRPr lang="en-US" altLang="en-US"/>
          </a:p>
        </p:txBody>
      </p:sp>
    </p:spTree>
    <p:extLst>
      <p:ext uri="{BB962C8B-B14F-4D97-AF65-F5344CB8AC3E}">
        <p14:creationId xmlns:p14="http://schemas.microsoft.com/office/powerpoint/2010/main" val="3545765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F0227CCC-955B-4DC6-891F-1AD5D25428B9}"/>
              </a:ext>
            </a:extLst>
          </p:cNvPr>
          <p:cNvSpPr>
            <a:spLocks noGrp="1" noChangeArrowheads="1"/>
          </p:cNvSpPr>
          <p:nvPr>
            <p:ph type="title"/>
          </p:nvPr>
        </p:nvSpPr>
        <p:spPr/>
        <p:txBody>
          <a:bodyPr/>
          <a:lstStyle/>
          <a:p>
            <a:pPr eaLnBrk="1" hangingPunct="1"/>
            <a:r>
              <a:rPr lang="en-US" altLang="en-US"/>
              <a:t>Recommendations</a:t>
            </a:r>
          </a:p>
        </p:txBody>
      </p:sp>
      <p:sp>
        <p:nvSpPr>
          <p:cNvPr id="36867" name="Rectangle 5">
            <a:extLst>
              <a:ext uri="{FF2B5EF4-FFF2-40B4-BE49-F238E27FC236}">
                <a16:creationId xmlns:a16="http://schemas.microsoft.com/office/drawing/2014/main" id="{B34A48DF-16F7-43FF-8E4B-EFC79AA5D705}"/>
              </a:ext>
            </a:extLst>
          </p:cNvPr>
          <p:cNvSpPr>
            <a:spLocks noGrp="1" noChangeArrowheads="1"/>
          </p:cNvSpPr>
          <p:nvPr>
            <p:ph type="body" sz="half" idx="2"/>
          </p:nvPr>
        </p:nvSpPr>
        <p:spPr>
          <a:xfrm>
            <a:off x="566738" y="1524000"/>
            <a:ext cx="8001000" cy="4724400"/>
          </a:xfrm>
        </p:spPr>
        <p:txBody>
          <a:bodyPr>
            <a:normAutofit fontScale="77500" lnSpcReduction="20000"/>
          </a:bodyPr>
          <a:lstStyle/>
          <a:p>
            <a:pPr marL="571500" indent="-571500" eaLnBrk="1" hangingPunct="1">
              <a:spcBef>
                <a:spcPts val="900"/>
              </a:spcBef>
              <a:buFont typeface="Wingdings" panose="05000000000000000000" pitchFamily="2" charset="2"/>
              <a:buAutoNum type="arabicPeriod"/>
            </a:pPr>
            <a:r>
              <a:rPr lang="en-US" altLang="en-US" sz="2400" dirty="0"/>
              <a:t>Epidemiology’s </a:t>
            </a:r>
            <a:r>
              <a:rPr lang="en-US" altLang="en-US" sz="2400" b="1" dirty="0"/>
              <a:t>mission should include advancement</a:t>
            </a:r>
            <a:r>
              <a:rPr lang="en-US" altLang="en-US" sz="2400" dirty="0"/>
              <a:t> of minority health / minority epidemiologists.</a:t>
            </a:r>
          </a:p>
          <a:p>
            <a:pPr marL="571500" indent="-571500" eaLnBrk="1" hangingPunct="1">
              <a:spcBef>
                <a:spcPts val="900"/>
              </a:spcBef>
              <a:buFont typeface="Wingdings" panose="05000000000000000000" pitchFamily="2" charset="2"/>
              <a:buAutoNum type="arabicPeriod"/>
            </a:pPr>
            <a:r>
              <a:rPr lang="en-US" altLang="en-US" sz="2400" dirty="0"/>
              <a:t>Study minority health problems and solutions; </a:t>
            </a:r>
            <a:r>
              <a:rPr lang="en-US" altLang="en-US" sz="2400" b="1" dirty="0"/>
              <a:t>study racism</a:t>
            </a:r>
            <a:r>
              <a:rPr lang="en-US" altLang="en-US" sz="2400" dirty="0"/>
              <a:t>.</a:t>
            </a:r>
          </a:p>
          <a:p>
            <a:pPr marL="571500" indent="-571500" eaLnBrk="1" hangingPunct="1">
              <a:spcBef>
                <a:spcPts val="900"/>
              </a:spcBef>
              <a:buFont typeface="Wingdings" panose="05000000000000000000" pitchFamily="2" charset="2"/>
              <a:buAutoNum type="arabicPeriod"/>
            </a:pPr>
            <a:r>
              <a:rPr lang="en-US" altLang="en-US" sz="2400" dirty="0"/>
              <a:t>Conduct </a:t>
            </a:r>
            <a:r>
              <a:rPr lang="en-US" altLang="en-US" sz="2400" b="1" dirty="0"/>
              <a:t>vigorous outreach</a:t>
            </a:r>
            <a:r>
              <a:rPr lang="en-US" altLang="en-US" sz="2400" dirty="0"/>
              <a:t> to make epidemiology careers and financial aid opportunities more visible to minorities.</a:t>
            </a:r>
          </a:p>
          <a:p>
            <a:pPr marL="571500" indent="-571500">
              <a:spcBef>
                <a:spcPts val="900"/>
              </a:spcBef>
              <a:buFont typeface="Wingdings" panose="05000000000000000000" pitchFamily="2" charset="2"/>
              <a:buAutoNum type="arabicPeriod"/>
            </a:pPr>
            <a:r>
              <a:rPr lang="en-US" altLang="en-US" sz="2400" dirty="0"/>
              <a:t>Provide </a:t>
            </a:r>
            <a:r>
              <a:rPr lang="en-US" altLang="en-US" sz="2400" b="1" dirty="0"/>
              <a:t>ample, stable funding</a:t>
            </a:r>
            <a:r>
              <a:rPr lang="en-US" altLang="en-US" sz="2400" dirty="0"/>
              <a:t> for minority training and supportive  educational environments, plus networks of minority epidemiologists.</a:t>
            </a:r>
          </a:p>
          <a:p>
            <a:pPr marL="571500" indent="-571500">
              <a:spcBef>
                <a:spcPts val="900"/>
              </a:spcBef>
              <a:buFont typeface="Wingdings" panose="05000000000000000000" pitchFamily="2" charset="2"/>
              <a:buAutoNum type="arabicPeriod"/>
            </a:pPr>
            <a:r>
              <a:rPr lang="en-US" altLang="en-US" sz="2400" dirty="0"/>
              <a:t>Federal programs (e.g., MARC, MBRS, HCOP) should expand their coverage of epidemiology research and training; </a:t>
            </a:r>
            <a:r>
              <a:rPr lang="en-US" altLang="en-US" sz="2400" b="1" dirty="0"/>
              <a:t>more programs should be created like the CDC's Project IMHOTEP</a:t>
            </a:r>
            <a:r>
              <a:rPr lang="en-US" altLang="en-US" sz="2400" dirty="0"/>
              <a:t>.</a:t>
            </a:r>
          </a:p>
          <a:p>
            <a:pPr marL="571500" indent="-571500">
              <a:spcBef>
                <a:spcPts val="900"/>
              </a:spcBef>
              <a:buFont typeface="Wingdings" panose="05000000000000000000" pitchFamily="2" charset="2"/>
              <a:buAutoNum type="arabicPeriod"/>
            </a:pPr>
            <a:r>
              <a:rPr lang="en-US" altLang="en-US" sz="2400" dirty="0"/>
              <a:t>Professional development opportunities should include diversity training related to the review of applications for admission, applications for grants, submitted manuscripts, etc.</a:t>
            </a:r>
          </a:p>
          <a:p>
            <a:pPr marL="571500" indent="-571500">
              <a:spcBef>
                <a:spcPts val="900"/>
              </a:spcBef>
              <a:buFont typeface="Wingdings" panose="05000000000000000000" pitchFamily="2" charset="2"/>
              <a:buAutoNum type="arabicPeriod"/>
            </a:pPr>
            <a:r>
              <a:rPr lang="en-US" altLang="en-US" sz="2400" dirty="0"/>
              <a:t>A body analogous to the AAMC Division of Minority Health, Education, and Prevention should be provided a mandate and resources to monitor progress in increasing the role of underrepresented minorities in epidemiology.  Recognize/support/reward epidemiologists who make exceptional contributions.</a:t>
            </a:r>
          </a:p>
          <a:p>
            <a:pPr marL="571500" indent="-571500">
              <a:spcBef>
                <a:spcPts val="900"/>
              </a:spcBef>
              <a:buFont typeface="Wingdings" panose="05000000000000000000" pitchFamily="2" charset="2"/>
              <a:buAutoNum type="arabicPeriod"/>
            </a:pPr>
            <a:endParaRPr lang="en-US" altLang="en-US" sz="2400" dirty="0"/>
          </a:p>
          <a:p>
            <a:pPr marL="0" indent="0" eaLnBrk="1" hangingPunct="1">
              <a:spcBef>
                <a:spcPts val="1600"/>
              </a:spcBef>
              <a:buNone/>
            </a:pPr>
            <a:endParaRPr lang="en-US" altLang="en-US" sz="2400" dirty="0"/>
          </a:p>
        </p:txBody>
      </p:sp>
      <p:sp>
        <p:nvSpPr>
          <p:cNvPr id="2" name="Slide Number Placeholder 1">
            <a:extLst>
              <a:ext uri="{FF2B5EF4-FFF2-40B4-BE49-F238E27FC236}">
                <a16:creationId xmlns:a16="http://schemas.microsoft.com/office/drawing/2014/main" id="{CA6A69A2-BA04-41E4-B290-F05B2F39B11E}"/>
              </a:ext>
            </a:extLst>
          </p:cNvPr>
          <p:cNvSpPr>
            <a:spLocks noGrp="1"/>
          </p:cNvSpPr>
          <p:nvPr>
            <p:ph type="sldNum" sz="quarter" idx="12"/>
          </p:nvPr>
        </p:nvSpPr>
        <p:spPr/>
        <p:txBody>
          <a:bodyPr/>
          <a:lstStyle/>
          <a:p>
            <a:pPr>
              <a:defRPr/>
            </a:pPr>
            <a:fld id="{87E44A2C-87E0-4BF6-8B28-A81C6A9346DF}" type="slidenum">
              <a:rPr lang="en-US" altLang="en-US" smtClean="0"/>
              <a:pPr>
                <a:defRPr/>
              </a:pPr>
              <a:t>18</a:t>
            </a:fld>
            <a:endParaRPr lang="en-US" altLang="en-US"/>
          </a:p>
        </p:txBody>
      </p:sp>
    </p:spTree>
    <p:extLst>
      <p:ext uri="{BB962C8B-B14F-4D97-AF65-F5344CB8AC3E}">
        <p14:creationId xmlns:p14="http://schemas.microsoft.com/office/powerpoint/2010/main" val="1576727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208F51D9-7B8F-4133-BA27-712DDB50E0E4}"/>
              </a:ext>
            </a:extLst>
          </p:cNvPr>
          <p:cNvSpPr>
            <a:spLocks noGrp="1" noChangeArrowheads="1"/>
          </p:cNvSpPr>
          <p:nvPr>
            <p:ph type="title"/>
          </p:nvPr>
        </p:nvSpPr>
        <p:spPr/>
        <p:txBody>
          <a:bodyPr/>
          <a:lstStyle/>
          <a:p>
            <a:pPr eaLnBrk="1" hangingPunct="1"/>
            <a:r>
              <a:rPr lang="en-US" altLang="en-US" i="1"/>
              <a:t>Annals of Epidemiology</a:t>
            </a:r>
            <a:r>
              <a:rPr lang="en-US" altLang="en-US"/>
              <a:t> editorial by Ray Greenberg</a:t>
            </a:r>
          </a:p>
        </p:txBody>
      </p:sp>
      <p:pic>
        <p:nvPicPr>
          <p:cNvPr id="43012" name="Picture 5" descr="Annals1994-Editorial-RayGreenberg-Annals1994">
            <a:extLst>
              <a:ext uri="{FF2B5EF4-FFF2-40B4-BE49-F238E27FC236}">
                <a16:creationId xmlns:a16="http://schemas.microsoft.com/office/drawing/2014/main" id="{3AB3D667-5B17-4401-9527-FE688059308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855536" y="1753362"/>
            <a:ext cx="3346704" cy="4265676"/>
          </a:xfrm>
          <a:noFill/>
        </p:spPr>
      </p:pic>
      <p:sp>
        <p:nvSpPr>
          <p:cNvPr id="43011" name="Rectangle 4">
            <a:extLst>
              <a:ext uri="{FF2B5EF4-FFF2-40B4-BE49-F238E27FC236}">
                <a16:creationId xmlns:a16="http://schemas.microsoft.com/office/drawing/2014/main" id="{6B4FF598-0757-46B8-AC6A-D8EDB98EF364}"/>
              </a:ext>
            </a:extLst>
          </p:cNvPr>
          <p:cNvSpPr>
            <a:spLocks noGrp="1" noChangeArrowheads="1"/>
          </p:cNvSpPr>
          <p:nvPr>
            <p:ph type="body" sz="half" idx="2"/>
          </p:nvPr>
        </p:nvSpPr>
        <p:spPr>
          <a:xfrm>
            <a:off x="4648200" y="1752600"/>
            <a:ext cx="4038600" cy="4267200"/>
          </a:xfrm>
        </p:spPr>
        <p:txBody>
          <a:bodyPr/>
          <a:lstStyle/>
          <a:p>
            <a:pPr marL="12700" indent="-12700" eaLnBrk="1" hangingPunct="1">
              <a:buFont typeface="Wingdings" panose="05000000000000000000" pitchFamily="2" charset="2"/>
              <a:buNone/>
            </a:pPr>
            <a:r>
              <a:rPr lang="en-US" altLang="en-US" sz="2600" dirty="0"/>
              <a:t>“These proposals  would make our profession more accessible to a wider range of people, and as a result, would build a broader and stronger foundation for the future of epidemiology.”</a:t>
            </a:r>
          </a:p>
        </p:txBody>
      </p:sp>
      <p:sp>
        <p:nvSpPr>
          <p:cNvPr id="2" name="Slide Number Placeholder 1">
            <a:extLst>
              <a:ext uri="{FF2B5EF4-FFF2-40B4-BE49-F238E27FC236}">
                <a16:creationId xmlns:a16="http://schemas.microsoft.com/office/drawing/2014/main" id="{38314BC8-FD8F-4BA4-B131-FE526B26AA96}"/>
              </a:ext>
            </a:extLst>
          </p:cNvPr>
          <p:cNvSpPr>
            <a:spLocks noGrp="1"/>
          </p:cNvSpPr>
          <p:nvPr>
            <p:ph type="sldNum" sz="quarter" idx="12"/>
          </p:nvPr>
        </p:nvSpPr>
        <p:spPr/>
        <p:txBody>
          <a:bodyPr/>
          <a:lstStyle/>
          <a:p>
            <a:pPr>
              <a:defRPr/>
            </a:pPr>
            <a:fld id="{73F7D3B6-A39F-41D3-B727-976DB68B7267}" type="slidenum">
              <a:rPr lang="en-US" altLang="en-US" smtClean="0"/>
              <a:pPr>
                <a:defRPr/>
              </a:pPr>
              <a:t>19</a:t>
            </a:fld>
            <a:endParaRPr lang="en-US" altLang="en-US"/>
          </a:p>
        </p:txBody>
      </p:sp>
    </p:spTree>
    <p:extLst>
      <p:ext uri="{BB962C8B-B14F-4D97-AF65-F5344CB8AC3E}">
        <p14:creationId xmlns:p14="http://schemas.microsoft.com/office/powerpoint/2010/main" val="1709557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87C9-1811-4907-B221-CBBC013ED09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57FF13C-2CC3-4E77-AF8D-347BF44EB9AB}"/>
              </a:ext>
            </a:extLst>
          </p:cNvPr>
          <p:cNvSpPr>
            <a:spLocks noGrp="1"/>
          </p:cNvSpPr>
          <p:nvPr>
            <p:ph idx="1"/>
          </p:nvPr>
        </p:nvSpPr>
        <p:spPr/>
        <p:txBody>
          <a:bodyPr>
            <a:normAutofit/>
          </a:bodyPr>
          <a:lstStyle/>
          <a:p>
            <a:pPr marL="571500" indent="-571500">
              <a:buFont typeface="+mj-lt"/>
              <a:buAutoNum type="romanUcPeriod"/>
            </a:pPr>
            <a:r>
              <a:rPr lang="en-US" sz="2800" dirty="0"/>
              <a:t>Public health achievements are dramatic but not universally shared.</a:t>
            </a:r>
          </a:p>
          <a:p>
            <a:pPr marL="571500" indent="-571500">
              <a:spcBef>
                <a:spcPts val="1800"/>
              </a:spcBef>
              <a:buFont typeface="+mj-lt"/>
              <a:buAutoNum type="romanUcPeriod"/>
            </a:pPr>
            <a:r>
              <a:rPr lang="en-US" sz="2800" dirty="0"/>
              <a:t>Efforts to reduce or eliminate disparities extend over many decades.</a:t>
            </a:r>
          </a:p>
          <a:p>
            <a:pPr marL="571500" indent="-571500">
              <a:spcBef>
                <a:spcPts val="1800"/>
              </a:spcBef>
              <a:buFont typeface="+mj-lt"/>
              <a:buAutoNum type="romanUcPeriod"/>
            </a:pPr>
            <a:r>
              <a:rPr lang="en-US" sz="2800" dirty="0"/>
              <a:t>Is there an epidemiology of public health?</a:t>
            </a:r>
          </a:p>
          <a:p>
            <a:pPr marL="571500" indent="-571500">
              <a:spcBef>
                <a:spcPts val="1800"/>
              </a:spcBef>
              <a:buFont typeface="+mj-lt"/>
              <a:buAutoNum type="romanUcPeriod"/>
            </a:pPr>
            <a:r>
              <a:rPr lang="en-US" sz="2800" dirty="0"/>
              <a:t>New possibilities</a:t>
            </a:r>
          </a:p>
          <a:p>
            <a:pPr>
              <a:spcBef>
                <a:spcPts val="1800"/>
              </a:spcBef>
            </a:pPr>
            <a:endParaRPr lang="en-US" sz="2800" dirty="0"/>
          </a:p>
          <a:p>
            <a:endParaRPr lang="en-US" sz="2800" dirty="0"/>
          </a:p>
          <a:p>
            <a:endParaRPr lang="en-US" sz="3200" dirty="0"/>
          </a:p>
        </p:txBody>
      </p:sp>
    </p:spTree>
    <p:extLst>
      <p:ext uri="{BB962C8B-B14F-4D97-AF65-F5344CB8AC3E}">
        <p14:creationId xmlns:p14="http://schemas.microsoft.com/office/powerpoint/2010/main" val="1799575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CCA97869-44D4-4DF4-BE2C-2C1BF21B5466}"/>
              </a:ext>
            </a:extLst>
          </p:cNvPr>
          <p:cNvSpPr>
            <a:spLocks noGrp="1" noChangeArrowheads="1"/>
          </p:cNvSpPr>
          <p:nvPr>
            <p:ph type="title"/>
          </p:nvPr>
        </p:nvSpPr>
        <p:spPr/>
        <p:txBody>
          <a:bodyPr anchor="t"/>
          <a:lstStyle/>
          <a:p>
            <a:pPr eaLnBrk="1" hangingPunct="1"/>
            <a:r>
              <a:rPr lang="en-US" altLang="en-US" dirty="0"/>
              <a:t>Healthy People – Overarching goals</a:t>
            </a:r>
          </a:p>
        </p:txBody>
      </p:sp>
      <p:sp>
        <p:nvSpPr>
          <p:cNvPr id="8195" name="Rectangle 6">
            <a:extLst>
              <a:ext uri="{FF2B5EF4-FFF2-40B4-BE49-F238E27FC236}">
                <a16:creationId xmlns:a16="http://schemas.microsoft.com/office/drawing/2014/main" id="{43C7CC1F-194C-4114-B3D4-7D3F9FAC55D2}"/>
              </a:ext>
            </a:extLst>
          </p:cNvPr>
          <p:cNvSpPr>
            <a:spLocks noGrp="1" noChangeArrowheads="1"/>
          </p:cNvSpPr>
          <p:nvPr>
            <p:ph type="body" sz="half" idx="2"/>
          </p:nvPr>
        </p:nvSpPr>
        <p:spPr>
          <a:xfrm>
            <a:off x="381000" y="2057400"/>
            <a:ext cx="8458200" cy="1295400"/>
          </a:xfrm>
        </p:spPr>
        <p:txBody>
          <a:bodyPr/>
          <a:lstStyle/>
          <a:p>
            <a:pPr>
              <a:buNone/>
            </a:pPr>
            <a:r>
              <a:rPr lang="en-US" altLang="en-US" sz="2200" i="1" dirty="0">
                <a:latin typeface="+mj-lt"/>
                <a:ea typeface="+mj-ea"/>
                <a:cs typeface="+mj-cs"/>
              </a:rPr>
              <a:t>Healthy People 2010</a:t>
            </a:r>
            <a:r>
              <a:rPr lang="en-US" altLang="en-US" dirty="0"/>
              <a:t>: </a:t>
            </a:r>
          </a:p>
          <a:p>
            <a:pPr eaLnBrk="1" hangingPunct="1">
              <a:buFont typeface="Wingdings" panose="05000000000000000000" pitchFamily="2" charset="2"/>
              <a:buNone/>
            </a:pPr>
            <a:r>
              <a:rPr lang="en-US" altLang="en-US" sz="2200" dirty="0"/>
              <a:t>	Goal 1: Increase Quality and Years of Healthy Life</a:t>
            </a:r>
          </a:p>
          <a:p>
            <a:pPr eaLnBrk="1" hangingPunct="1">
              <a:spcBef>
                <a:spcPts val="1200"/>
              </a:spcBef>
              <a:buFont typeface="Wingdings" panose="05000000000000000000" pitchFamily="2" charset="2"/>
              <a:buNone/>
            </a:pPr>
            <a:r>
              <a:rPr lang="en-US" altLang="en-US" sz="2200" dirty="0"/>
              <a:t>	</a:t>
            </a:r>
            <a:r>
              <a:rPr lang="en-US" altLang="en-US" sz="2200" b="1" dirty="0"/>
              <a:t>Goal 2: Eliminate Health Disparities</a:t>
            </a:r>
          </a:p>
        </p:txBody>
      </p:sp>
      <p:pic>
        <p:nvPicPr>
          <p:cNvPr id="8196" name="Picture 2" descr="Healthy People logo and Web banner">
            <a:extLst>
              <a:ext uri="{FF2B5EF4-FFF2-40B4-BE49-F238E27FC236}">
                <a16:creationId xmlns:a16="http://schemas.microsoft.com/office/drawing/2014/main" id="{ACE7EF55-5235-4A7B-B9CC-AA07CDFB5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143000"/>
            <a:ext cx="41338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descr="Healthy People logo and Web banner">
            <a:extLst>
              <a:ext uri="{FF2B5EF4-FFF2-40B4-BE49-F238E27FC236}">
                <a16:creationId xmlns:a16="http://schemas.microsoft.com/office/drawing/2014/main" id="{9B6D35BA-1074-488F-B70E-BF75E5F39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43000"/>
            <a:ext cx="17049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1091652F-45D4-4694-853B-BCEF37C885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866417"/>
            <a:ext cx="2667000" cy="124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a:extLst>
              <a:ext uri="{FF2B5EF4-FFF2-40B4-BE49-F238E27FC236}">
                <a16:creationId xmlns:a16="http://schemas.microsoft.com/office/drawing/2014/main" id="{29CCC313-F0FD-49C8-8D43-ECB21E742A54}"/>
              </a:ext>
            </a:extLst>
          </p:cNvPr>
          <p:cNvSpPr txBox="1">
            <a:spLocks noChangeArrowheads="1"/>
          </p:cNvSpPr>
          <p:nvPr/>
        </p:nvSpPr>
        <p:spPr>
          <a:xfrm>
            <a:off x="533400" y="3813175"/>
            <a:ext cx="7391401" cy="2740025"/>
          </a:xfrm>
          <a:prstGeom prst="rect">
            <a:avLst/>
          </a:prstGeom>
        </p:spPr>
        <p:txBody>
          <a:bodyPr vert="horz" lIns="91440" tIns="45720" rIns="91440" bIns="45720" rtlCol="0" anchor="t">
            <a:normAutofit fontScale="55000" lnSpcReduction="20000"/>
          </a:bodyPr>
          <a:lstStyle>
            <a:lvl1pPr algn="l" defTabSz="685800" rtl="0" eaLnBrk="1" latinLnBrk="0" hangingPunct="1">
              <a:lnSpc>
                <a:spcPct val="90000"/>
              </a:lnSpc>
              <a:spcBef>
                <a:spcPct val="0"/>
              </a:spcBef>
              <a:buNone/>
              <a:defRPr sz="4000" kern="1200">
                <a:solidFill>
                  <a:schemeClr val="tx1"/>
                </a:solidFill>
                <a:latin typeface="+mj-lt"/>
                <a:ea typeface="+mj-ea"/>
                <a:cs typeface="+mj-cs"/>
              </a:defRPr>
            </a:lvl1pPr>
          </a:lstStyle>
          <a:p>
            <a:r>
              <a:rPr lang="en-US" altLang="en-US" i="1" dirty="0"/>
              <a:t>Healthy People 2020</a:t>
            </a:r>
            <a:r>
              <a:rPr lang="en-US" altLang="en-US" dirty="0"/>
              <a:t>:</a:t>
            </a:r>
          </a:p>
          <a:p>
            <a:pPr marL="514350" indent="-514350">
              <a:spcBef>
                <a:spcPts val="1200"/>
              </a:spcBef>
              <a:buFont typeface="Verdana" panose="020B0604030504040204" pitchFamily="34" charset="0"/>
              <a:buAutoNum type="arabicPeriod"/>
            </a:pPr>
            <a:r>
              <a:rPr lang="en-US" altLang="en-US" dirty="0"/>
              <a:t>Attain high quality, longer lives free of preventable disease, disability, injury, and premature death.</a:t>
            </a:r>
          </a:p>
          <a:p>
            <a:pPr marL="514350" indent="-514350">
              <a:spcBef>
                <a:spcPts val="1200"/>
              </a:spcBef>
              <a:buFont typeface="Verdana" panose="020B0604030504040204" pitchFamily="34" charset="0"/>
              <a:buAutoNum type="arabicPeriod"/>
            </a:pPr>
            <a:r>
              <a:rPr lang="en-US" altLang="en-US" b="1" dirty="0"/>
              <a:t>Achieve health equity and eliminate disparities.</a:t>
            </a:r>
          </a:p>
          <a:p>
            <a:pPr marL="514350" indent="-514350">
              <a:spcBef>
                <a:spcPts val="1200"/>
              </a:spcBef>
              <a:buFont typeface="Verdana" panose="020B0604030504040204" pitchFamily="34" charset="0"/>
              <a:buAutoNum type="arabicPeriod"/>
            </a:pPr>
            <a:r>
              <a:rPr lang="en-US" altLang="en-US" dirty="0"/>
              <a:t>Create social and physical environments that promote good health for all.</a:t>
            </a:r>
          </a:p>
          <a:p>
            <a:pPr marL="514350" indent="-514350">
              <a:spcBef>
                <a:spcPts val="1200"/>
              </a:spcBef>
              <a:buFont typeface="Verdana" panose="020B0604030504040204" pitchFamily="34" charset="0"/>
              <a:buAutoNum type="arabicPeriod"/>
            </a:pPr>
            <a:r>
              <a:rPr lang="en-US" altLang="en-US" dirty="0"/>
              <a:t>Promote quality of life, healthy development, and healthy behaviors across all life stages.</a:t>
            </a:r>
          </a:p>
        </p:txBody>
      </p:sp>
    </p:spTree>
    <p:extLst>
      <p:ext uri="{BB962C8B-B14F-4D97-AF65-F5344CB8AC3E}">
        <p14:creationId xmlns:p14="http://schemas.microsoft.com/office/powerpoint/2010/main" val="3952990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850E-581C-496A-B80C-BDC1F01FBDF8}"/>
              </a:ext>
            </a:extLst>
          </p:cNvPr>
          <p:cNvSpPr>
            <a:spLocks noGrp="1"/>
          </p:cNvSpPr>
          <p:nvPr>
            <p:ph type="title"/>
          </p:nvPr>
        </p:nvSpPr>
        <p:spPr/>
        <p:txBody>
          <a:bodyPr/>
          <a:lstStyle/>
          <a:p>
            <a:r>
              <a:rPr lang="en-US" dirty="0"/>
              <a:t>National Academy Press</a:t>
            </a:r>
          </a:p>
        </p:txBody>
      </p:sp>
      <p:sp>
        <p:nvSpPr>
          <p:cNvPr id="3" name="Slide Number Placeholder 2">
            <a:extLst>
              <a:ext uri="{FF2B5EF4-FFF2-40B4-BE49-F238E27FC236}">
                <a16:creationId xmlns:a16="http://schemas.microsoft.com/office/drawing/2014/main" id="{AD7CF0A9-D461-4A68-888C-7C73CAB194DD}"/>
              </a:ext>
            </a:extLst>
          </p:cNvPr>
          <p:cNvSpPr>
            <a:spLocks noGrp="1"/>
          </p:cNvSpPr>
          <p:nvPr>
            <p:ph type="sldNum" sz="quarter" idx="12"/>
          </p:nvPr>
        </p:nvSpPr>
        <p:spPr/>
        <p:txBody>
          <a:bodyPr/>
          <a:lstStyle/>
          <a:p>
            <a:pPr>
              <a:defRPr/>
            </a:pPr>
            <a:fld id="{A5FDEF12-F04C-4F64-B3D3-BA25FF3E21B4}" type="slidenum">
              <a:rPr lang="en-US" altLang="en-US" smtClean="0"/>
              <a:pPr>
                <a:defRPr/>
              </a:pPr>
              <a:t>21</a:t>
            </a:fld>
            <a:endParaRPr lang="en-US" altLang="en-US"/>
          </a:p>
        </p:txBody>
      </p:sp>
      <p:pic>
        <p:nvPicPr>
          <p:cNvPr id="4" name="Picture 3">
            <a:extLst>
              <a:ext uri="{FF2B5EF4-FFF2-40B4-BE49-F238E27FC236}">
                <a16:creationId xmlns:a16="http://schemas.microsoft.com/office/drawing/2014/main" id="{21C9B138-8DB9-4ECC-AB50-7A6B6B293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839" y="4255753"/>
            <a:ext cx="1586552" cy="2362200"/>
          </a:xfrm>
          <a:prstGeom prst="rect">
            <a:avLst/>
          </a:prstGeom>
        </p:spPr>
      </p:pic>
      <p:pic>
        <p:nvPicPr>
          <p:cNvPr id="6" name="Picture 5">
            <a:extLst>
              <a:ext uri="{FF2B5EF4-FFF2-40B4-BE49-F238E27FC236}">
                <a16:creationId xmlns:a16="http://schemas.microsoft.com/office/drawing/2014/main" id="{9B057B6F-0E7C-4895-985C-5E0C5A458C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752601"/>
            <a:ext cx="1842271" cy="2362200"/>
          </a:xfrm>
          <a:prstGeom prst="rect">
            <a:avLst/>
          </a:prstGeom>
        </p:spPr>
      </p:pic>
      <p:pic>
        <p:nvPicPr>
          <p:cNvPr id="8" name="Picture 7">
            <a:extLst>
              <a:ext uri="{FF2B5EF4-FFF2-40B4-BE49-F238E27FC236}">
                <a16:creationId xmlns:a16="http://schemas.microsoft.com/office/drawing/2014/main" id="{C1516B8F-7613-4137-9427-F3B7AC792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1752600"/>
            <a:ext cx="1610591" cy="2362200"/>
          </a:xfrm>
          <a:prstGeom prst="rect">
            <a:avLst/>
          </a:prstGeom>
        </p:spPr>
      </p:pic>
      <p:pic>
        <p:nvPicPr>
          <p:cNvPr id="10" name="Picture 9">
            <a:extLst>
              <a:ext uri="{FF2B5EF4-FFF2-40B4-BE49-F238E27FC236}">
                <a16:creationId xmlns:a16="http://schemas.microsoft.com/office/drawing/2014/main" id="{07EDDC00-806B-4CA5-AC63-47DF076243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2290" y="1752600"/>
            <a:ext cx="1501398" cy="2362200"/>
          </a:xfrm>
          <a:prstGeom prst="rect">
            <a:avLst/>
          </a:prstGeom>
        </p:spPr>
      </p:pic>
      <p:pic>
        <p:nvPicPr>
          <p:cNvPr id="12" name="Picture 11">
            <a:extLst>
              <a:ext uri="{FF2B5EF4-FFF2-40B4-BE49-F238E27FC236}">
                <a16:creationId xmlns:a16="http://schemas.microsoft.com/office/drawing/2014/main" id="{8905C445-A7A6-4804-B895-FFBA2CD9B7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1" y="4248408"/>
            <a:ext cx="1586552" cy="2411560"/>
          </a:xfrm>
          <a:prstGeom prst="rect">
            <a:avLst/>
          </a:prstGeom>
        </p:spPr>
      </p:pic>
      <p:pic>
        <p:nvPicPr>
          <p:cNvPr id="4098" name="Picture 2" descr="https://www.nap.edu/cover/10186/450">
            <a:extLst>
              <a:ext uri="{FF2B5EF4-FFF2-40B4-BE49-F238E27FC236}">
                <a16:creationId xmlns:a16="http://schemas.microsoft.com/office/drawing/2014/main" id="{E6157A00-BEE3-4E82-B29D-93CA445BE5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4267200"/>
            <a:ext cx="1588120" cy="239276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www.nap.edu/cover/24624/450">
            <a:extLst>
              <a:ext uri="{FF2B5EF4-FFF2-40B4-BE49-F238E27FC236}">
                <a16:creationId xmlns:a16="http://schemas.microsoft.com/office/drawing/2014/main" id="{C81EFE97-80D1-4AD6-ACF2-1971C96B4A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8476" y="4204081"/>
            <a:ext cx="1582880" cy="23848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DECDE48-CCE3-4214-A0BF-58209F75E4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0514" y="1752600"/>
            <a:ext cx="1615486" cy="2362200"/>
          </a:xfrm>
          <a:prstGeom prst="rect">
            <a:avLst/>
          </a:prstGeom>
        </p:spPr>
      </p:pic>
    </p:spTree>
    <p:extLst>
      <p:ext uri="{BB962C8B-B14F-4D97-AF65-F5344CB8AC3E}">
        <p14:creationId xmlns:p14="http://schemas.microsoft.com/office/powerpoint/2010/main" val="1717952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F475-97D2-451B-850D-DDE63B1B99CC}"/>
              </a:ext>
            </a:extLst>
          </p:cNvPr>
          <p:cNvSpPr>
            <a:spLocks noGrp="1"/>
          </p:cNvSpPr>
          <p:nvPr>
            <p:ph type="title"/>
          </p:nvPr>
        </p:nvSpPr>
        <p:spPr/>
        <p:txBody>
          <a:bodyPr/>
          <a:lstStyle/>
          <a:p>
            <a:r>
              <a:rPr lang="en-US" dirty="0"/>
              <a:t>Legislation, strategic plans, organizations, grants, …</a:t>
            </a:r>
          </a:p>
        </p:txBody>
      </p:sp>
      <p:sp>
        <p:nvSpPr>
          <p:cNvPr id="3" name="Content Placeholder 2">
            <a:extLst>
              <a:ext uri="{FF2B5EF4-FFF2-40B4-BE49-F238E27FC236}">
                <a16:creationId xmlns:a16="http://schemas.microsoft.com/office/drawing/2014/main" id="{F8F6D82D-0D18-4EB0-B51D-95D201491481}"/>
              </a:ext>
            </a:extLst>
          </p:cNvPr>
          <p:cNvSpPr>
            <a:spLocks noGrp="1"/>
          </p:cNvSpPr>
          <p:nvPr>
            <p:ph idx="1"/>
          </p:nvPr>
        </p:nvSpPr>
        <p:spPr>
          <a:xfrm>
            <a:off x="857251" y="1981200"/>
            <a:ext cx="7404653" cy="4419600"/>
          </a:xfrm>
        </p:spPr>
        <p:txBody>
          <a:bodyPr>
            <a:normAutofit fontScale="62500" lnSpcReduction="20000"/>
          </a:bodyPr>
          <a:lstStyle/>
          <a:p>
            <a:pPr>
              <a:lnSpc>
                <a:spcPct val="120000"/>
              </a:lnSpc>
            </a:pPr>
            <a:r>
              <a:rPr lang="en-US" sz="3400" dirty="0"/>
              <a:t> Private organizations adopt strategic plans, etc.</a:t>
            </a:r>
          </a:p>
          <a:p>
            <a:pPr>
              <a:lnSpc>
                <a:spcPct val="120000"/>
              </a:lnSpc>
            </a:pPr>
            <a:r>
              <a:rPr lang="en-US" sz="3400" dirty="0"/>
              <a:t> Various federal and state agencies create offices of minority health; all NIH institutes formulate strategic plans. </a:t>
            </a:r>
            <a:br>
              <a:rPr lang="en-US" sz="3400" dirty="0"/>
            </a:br>
            <a:r>
              <a:rPr lang="en-US" sz="3400" dirty="0"/>
              <a:t>NIH ORMH  &gt;  NCMHD  &gt;  NIMHD</a:t>
            </a:r>
          </a:p>
          <a:p>
            <a:pPr>
              <a:lnSpc>
                <a:spcPct val="120000"/>
              </a:lnSpc>
              <a:spcBef>
                <a:spcPts val="1600"/>
              </a:spcBef>
            </a:pPr>
            <a:r>
              <a:rPr lang="en-US" sz="2800" dirty="0"/>
              <a:t>“In fiscal year 2001, the NIH spent over $2 billion on research, research infrastructure, and public information and community outreach efforts to reduce health disparities. This provided a strong basis for further investments over the longer term – investments that promise substantial progress in reducing the incidence, prevalence, severity, and social and economic burdens of diseases and disabilities that affect racial and ethnic minorities and other health disparity populations.”</a:t>
            </a:r>
          </a:p>
        </p:txBody>
      </p:sp>
      <p:sp>
        <p:nvSpPr>
          <p:cNvPr id="4" name="Slide Number Placeholder 3">
            <a:extLst>
              <a:ext uri="{FF2B5EF4-FFF2-40B4-BE49-F238E27FC236}">
                <a16:creationId xmlns:a16="http://schemas.microsoft.com/office/drawing/2014/main" id="{D575B4DB-B083-4A08-80A6-B8DEB5057899}"/>
              </a:ext>
            </a:extLst>
          </p:cNvPr>
          <p:cNvSpPr>
            <a:spLocks noGrp="1"/>
          </p:cNvSpPr>
          <p:nvPr>
            <p:ph type="sldNum" sz="quarter" idx="12"/>
          </p:nvPr>
        </p:nvSpPr>
        <p:spPr/>
        <p:txBody>
          <a:bodyPr/>
          <a:lstStyle/>
          <a:p>
            <a:pPr>
              <a:defRPr/>
            </a:pPr>
            <a:fld id="{A5FDEF12-F04C-4F64-B3D3-BA25FF3E21B4}" type="slidenum">
              <a:rPr lang="en-US" altLang="en-US" smtClean="0"/>
              <a:pPr>
                <a:defRPr/>
              </a:pPr>
              <a:t>22</a:t>
            </a:fld>
            <a:endParaRPr lang="en-US" altLang="en-US"/>
          </a:p>
        </p:txBody>
      </p:sp>
    </p:spTree>
    <p:extLst>
      <p:ext uri="{BB962C8B-B14F-4D97-AF65-F5344CB8AC3E}">
        <p14:creationId xmlns:p14="http://schemas.microsoft.com/office/powerpoint/2010/main" val="2307820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1F874-E509-4894-8F07-10C716C7EF3E}"/>
              </a:ext>
            </a:extLst>
          </p:cNvPr>
          <p:cNvSpPr>
            <a:spLocks noGrp="1"/>
          </p:cNvSpPr>
          <p:nvPr>
            <p:ph type="title"/>
          </p:nvPr>
        </p:nvSpPr>
        <p:spPr/>
        <p:txBody>
          <a:bodyPr/>
          <a:lstStyle/>
          <a:p>
            <a:r>
              <a:rPr lang="en-US" dirty="0"/>
              <a:t>But </a:t>
            </a:r>
            <a:r>
              <a:rPr lang="en-US" dirty="0" err="1"/>
              <a:t>counterveiling</a:t>
            </a:r>
            <a:r>
              <a:rPr lang="en-US" dirty="0"/>
              <a:t> forces </a:t>
            </a:r>
          </a:p>
        </p:txBody>
      </p:sp>
      <p:sp>
        <p:nvSpPr>
          <p:cNvPr id="3" name="Content Placeholder 2">
            <a:extLst>
              <a:ext uri="{FF2B5EF4-FFF2-40B4-BE49-F238E27FC236}">
                <a16:creationId xmlns:a16="http://schemas.microsoft.com/office/drawing/2014/main" id="{53E36738-7D79-47F1-9EE7-1D2CABDF71CD}"/>
              </a:ext>
            </a:extLst>
          </p:cNvPr>
          <p:cNvSpPr>
            <a:spLocks noGrp="1"/>
          </p:cNvSpPr>
          <p:nvPr>
            <p:ph idx="1"/>
          </p:nvPr>
        </p:nvSpPr>
        <p:spPr/>
        <p:txBody>
          <a:bodyPr>
            <a:normAutofit lnSpcReduction="10000"/>
          </a:bodyPr>
          <a:lstStyle/>
          <a:p>
            <a:r>
              <a:rPr lang="en-US" sz="2400" dirty="0"/>
              <a:t>War on Drugs</a:t>
            </a:r>
          </a:p>
          <a:p>
            <a:r>
              <a:rPr lang="en-US" sz="2400" dirty="0"/>
              <a:t>War on Crime</a:t>
            </a:r>
          </a:p>
          <a:p>
            <a:r>
              <a:rPr lang="en-US" sz="2400" dirty="0"/>
              <a:t>Our “</a:t>
            </a:r>
            <a:r>
              <a:rPr lang="en-US" sz="2400" dirty="0" err="1"/>
              <a:t>Carceral</a:t>
            </a:r>
            <a:r>
              <a:rPr lang="en-US" sz="2400" dirty="0"/>
              <a:t> Society”</a:t>
            </a:r>
          </a:p>
          <a:p>
            <a:r>
              <a:rPr lang="en-US" sz="2400" dirty="0"/>
              <a:t>Private, for-profit prisons</a:t>
            </a:r>
          </a:p>
          <a:p>
            <a:r>
              <a:rPr lang="en-US" sz="2400" dirty="0"/>
              <a:t>Technology and automation</a:t>
            </a:r>
          </a:p>
          <a:p>
            <a:r>
              <a:rPr lang="en-US" sz="2400" dirty="0"/>
              <a:t>Globalization – outsourcing of jobs, immigration of low skilled workers</a:t>
            </a:r>
          </a:p>
          <a:p>
            <a:r>
              <a:rPr lang="en-US" sz="2400" dirty="0"/>
              <a:t>Genomics and biotechnology</a:t>
            </a:r>
          </a:p>
          <a:p>
            <a:r>
              <a:rPr lang="en-US" sz="2400" dirty="0"/>
              <a:t>Escalation in educational requirements vs. de-escalation in funding for public education = student debt</a:t>
            </a:r>
          </a:p>
          <a:p>
            <a:r>
              <a:rPr lang="en-US" sz="2400" dirty="0"/>
              <a:t>. . .</a:t>
            </a:r>
          </a:p>
        </p:txBody>
      </p:sp>
    </p:spTree>
    <p:extLst>
      <p:ext uri="{BB962C8B-B14F-4D97-AF65-F5344CB8AC3E}">
        <p14:creationId xmlns:p14="http://schemas.microsoft.com/office/powerpoint/2010/main" val="616819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850E-581C-496A-B80C-BDC1F01FBDF8}"/>
              </a:ext>
            </a:extLst>
          </p:cNvPr>
          <p:cNvSpPr>
            <a:spLocks noGrp="1"/>
          </p:cNvSpPr>
          <p:nvPr>
            <p:ph type="title"/>
          </p:nvPr>
        </p:nvSpPr>
        <p:spPr/>
        <p:txBody>
          <a:bodyPr/>
          <a:lstStyle/>
          <a:p>
            <a:r>
              <a:rPr lang="en-US" dirty="0"/>
              <a:t>National Academy Press</a:t>
            </a:r>
          </a:p>
        </p:txBody>
      </p:sp>
      <p:sp>
        <p:nvSpPr>
          <p:cNvPr id="3" name="Slide Number Placeholder 2">
            <a:extLst>
              <a:ext uri="{FF2B5EF4-FFF2-40B4-BE49-F238E27FC236}">
                <a16:creationId xmlns:a16="http://schemas.microsoft.com/office/drawing/2014/main" id="{5AC67003-0C0F-4728-9B3B-4024E7646510}"/>
              </a:ext>
            </a:extLst>
          </p:cNvPr>
          <p:cNvSpPr>
            <a:spLocks noGrp="1"/>
          </p:cNvSpPr>
          <p:nvPr>
            <p:ph type="sldNum" sz="quarter" idx="12"/>
          </p:nvPr>
        </p:nvSpPr>
        <p:spPr/>
        <p:txBody>
          <a:bodyPr/>
          <a:lstStyle/>
          <a:p>
            <a:pPr>
              <a:defRPr/>
            </a:pPr>
            <a:fld id="{A5FDEF12-F04C-4F64-B3D3-BA25FF3E21B4}" type="slidenum">
              <a:rPr lang="en-US" altLang="en-US" smtClean="0"/>
              <a:pPr>
                <a:defRPr/>
              </a:pPr>
              <a:t>24</a:t>
            </a:fld>
            <a:endParaRPr lang="en-US" altLang="en-US"/>
          </a:p>
        </p:txBody>
      </p:sp>
      <p:pic>
        <p:nvPicPr>
          <p:cNvPr id="7" name="Picture 6">
            <a:extLst>
              <a:ext uri="{FF2B5EF4-FFF2-40B4-BE49-F238E27FC236}">
                <a16:creationId xmlns:a16="http://schemas.microsoft.com/office/drawing/2014/main" id="{B0FD0DC2-FE12-4506-A659-B21022C8D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905000"/>
            <a:ext cx="2667000" cy="4000500"/>
          </a:xfrm>
          <a:prstGeom prst="rect">
            <a:avLst/>
          </a:prstGeom>
        </p:spPr>
      </p:pic>
      <p:pic>
        <p:nvPicPr>
          <p:cNvPr id="9" name="Picture 8">
            <a:extLst>
              <a:ext uri="{FF2B5EF4-FFF2-40B4-BE49-F238E27FC236}">
                <a16:creationId xmlns:a16="http://schemas.microsoft.com/office/drawing/2014/main" id="{9F3A7E8A-8185-4C2F-AF5E-58F3F9BFF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905000"/>
            <a:ext cx="2593984" cy="4000500"/>
          </a:xfrm>
          <a:prstGeom prst="rect">
            <a:avLst/>
          </a:prstGeom>
        </p:spPr>
      </p:pic>
    </p:spTree>
    <p:extLst>
      <p:ext uri="{BB962C8B-B14F-4D97-AF65-F5344CB8AC3E}">
        <p14:creationId xmlns:p14="http://schemas.microsoft.com/office/powerpoint/2010/main" val="1584153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460DD6C5-365C-4155-8DF2-03AEF262F50A}"/>
              </a:ext>
            </a:extLst>
          </p:cNvPr>
          <p:cNvSpPr>
            <a:spLocks noGrp="1" noChangeArrowheads="1"/>
          </p:cNvSpPr>
          <p:nvPr>
            <p:ph type="title"/>
          </p:nvPr>
        </p:nvSpPr>
        <p:spPr/>
        <p:txBody>
          <a:bodyPr anchor="ctr"/>
          <a:lstStyle/>
          <a:p>
            <a:pPr eaLnBrk="1" hangingPunct="1"/>
            <a:r>
              <a:rPr lang="en-US" altLang="en-US" sz="3200"/>
              <a:t>Healthy People 2010 Final Review: Changes in health disparities</a:t>
            </a:r>
          </a:p>
        </p:txBody>
      </p:sp>
      <p:sp>
        <p:nvSpPr>
          <p:cNvPr id="16387" name="Rectangle 6">
            <a:extLst>
              <a:ext uri="{FF2B5EF4-FFF2-40B4-BE49-F238E27FC236}">
                <a16:creationId xmlns:a16="http://schemas.microsoft.com/office/drawing/2014/main" id="{DAC7EB2D-7A33-4B76-8561-AF6E68C26B5A}"/>
              </a:ext>
            </a:extLst>
          </p:cNvPr>
          <p:cNvSpPr>
            <a:spLocks noGrp="1" noChangeArrowheads="1"/>
          </p:cNvSpPr>
          <p:nvPr>
            <p:ph type="body" sz="half" idx="2"/>
          </p:nvPr>
        </p:nvSpPr>
        <p:spPr>
          <a:xfrm>
            <a:off x="1160463" y="1828800"/>
            <a:ext cx="7983537" cy="4267200"/>
          </a:xfrm>
        </p:spPr>
        <p:txBody>
          <a:bodyPr/>
          <a:lstStyle/>
          <a:p>
            <a:pPr marL="0" indent="0" eaLnBrk="1" hangingPunct="1">
              <a:buFont typeface="Wingdings" panose="05000000000000000000" pitchFamily="2" charset="2"/>
              <a:buNone/>
            </a:pPr>
            <a:endParaRPr lang="en-US" altLang="en-US"/>
          </a:p>
        </p:txBody>
      </p:sp>
      <p:pic>
        <p:nvPicPr>
          <p:cNvPr id="16388" name="Picture 5">
            <a:extLst>
              <a:ext uri="{FF2B5EF4-FFF2-40B4-BE49-F238E27FC236}">
                <a16:creationId xmlns:a16="http://schemas.microsoft.com/office/drawing/2014/main" id="{61938C4D-3457-456A-A640-CDA550A07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
            <a:ext cx="8975725" cy="650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Box 1">
            <a:extLst>
              <a:ext uri="{FF2B5EF4-FFF2-40B4-BE49-F238E27FC236}">
                <a16:creationId xmlns:a16="http://schemas.microsoft.com/office/drawing/2014/main" id="{7C1705E6-681F-4CAA-8EC8-AC0552D07350}"/>
              </a:ext>
            </a:extLst>
          </p:cNvPr>
          <p:cNvSpPr txBox="1">
            <a:spLocks noChangeArrowheads="1"/>
          </p:cNvSpPr>
          <p:nvPr/>
        </p:nvSpPr>
        <p:spPr bwMode="auto">
          <a:xfrm>
            <a:off x="3810000" y="1219200"/>
            <a:ext cx="5029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a:t>“most of the population-based objectives with data to measure disparities had no change in health disparities.”</a:t>
            </a:r>
          </a:p>
        </p:txBody>
      </p:sp>
      <p:sp>
        <p:nvSpPr>
          <p:cNvPr id="2" name="TextBox 1">
            <a:extLst>
              <a:ext uri="{FF2B5EF4-FFF2-40B4-BE49-F238E27FC236}">
                <a16:creationId xmlns:a16="http://schemas.microsoft.com/office/drawing/2014/main" id="{BB758F07-3481-4D2D-95A6-AF60E362C74B}"/>
              </a:ext>
            </a:extLst>
          </p:cNvPr>
          <p:cNvSpPr txBox="1"/>
          <p:nvPr/>
        </p:nvSpPr>
        <p:spPr>
          <a:xfrm>
            <a:off x="5562600" y="728246"/>
            <a:ext cx="3048000" cy="338554"/>
          </a:xfrm>
          <a:prstGeom prst="rect">
            <a:avLst/>
          </a:prstGeom>
          <a:noFill/>
        </p:spPr>
        <p:txBody>
          <a:bodyPr wrap="square" rtlCol="0">
            <a:spAutoFit/>
          </a:bodyPr>
          <a:lstStyle/>
          <a:p>
            <a:r>
              <a:rPr lang="en-US" sz="1600" dirty="0"/>
              <a:t>(</a:t>
            </a:r>
            <a:r>
              <a:rPr lang="en-US" sz="1600" i="1" dirty="0"/>
              <a:t>Healthy People 2010 Final Review</a:t>
            </a:r>
            <a:r>
              <a:rPr lang="en-US" sz="1600" dirty="0"/>
              <a:t>)</a:t>
            </a:r>
          </a:p>
        </p:txBody>
      </p:sp>
    </p:spTree>
    <p:extLst>
      <p:ext uri="{BB962C8B-B14F-4D97-AF65-F5344CB8AC3E}">
        <p14:creationId xmlns:p14="http://schemas.microsoft.com/office/powerpoint/2010/main" val="4218796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850E-581C-496A-B80C-BDC1F01FBDF8}"/>
              </a:ext>
            </a:extLst>
          </p:cNvPr>
          <p:cNvSpPr>
            <a:spLocks noGrp="1"/>
          </p:cNvSpPr>
          <p:nvPr>
            <p:ph type="title"/>
          </p:nvPr>
        </p:nvSpPr>
        <p:spPr/>
        <p:txBody>
          <a:bodyPr/>
          <a:lstStyle/>
          <a:p>
            <a:r>
              <a:rPr lang="en-US" dirty="0"/>
              <a:t>ASPPH – 32 years after Heckler</a:t>
            </a:r>
          </a:p>
        </p:txBody>
      </p:sp>
      <p:sp>
        <p:nvSpPr>
          <p:cNvPr id="4" name="Slide Number Placeholder 3">
            <a:extLst>
              <a:ext uri="{FF2B5EF4-FFF2-40B4-BE49-F238E27FC236}">
                <a16:creationId xmlns:a16="http://schemas.microsoft.com/office/drawing/2014/main" id="{CFC7AE05-F92D-4E07-8AFB-5AEBA0BD8005}"/>
              </a:ext>
            </a:extLst>
          </p:cNvPr>
          <p:cNvSpPr>
            <a:spLocks noGrp="1"/>
          </p:cNvSpPr>
          <p:nvPr>
            <p:ph type="sldNum" sz="quarter" idx="12"/>
          </p:nvPr>
        </p:nvSpPr>
        <p:spPr/>
        <p:txBody>
          <a:bodyPr/>
          <a:lstStyle/>
          <a:p>
            <a:pPr>
              <a:defRPr/>
            </a:pPr>
            <a:fld id="{A5FDEF12-F04C-4F64-B3D3-BA25FF3E21B4}" type="slidenum">
              <a:rPr lang="en-US" altLang="en-US" smtClean="0"/>
              <a:pPr>
                <a:defRPr/>
              </a:pPr>
              <a:t>26</a:t>
            </a:fld>
            <a:endParaRPr lang="en-US" altLang="en-US"/>
          </a:p>
        </p:txBody>
      </p:sp>
      <p:sp>
        <p:nvSpPr>
          <p:cNvPr id="3" name="TextBox 2">
            <a:extLst>
              <a:ext uri="{FF2B5EF4-FFF2-40B4-BE49-F238E27FC236}">
                <a16:creationId xmlns:a16="http://schemas.microsoft.com/office/drawing/2014/main" id="{89CB223A-99F2-4657-AAF4-9C855352640D}"/>
              </a:ext>
            </a:extLst>
          </p:cNvPr>
          <p:cNvSpPr txBox="1"/>
          <p:nvPr/>
        </p:nvSpPr>
        <p:spPr>
          <a:xfrm>
            <a:off x="762000" y="1905000"/>
            <a:ext cx="7315200" cy="3724096"/>
          </a:xfrm>
          <a:prstGeom prst="rect">
            <a:avLst/>
          </a:prstGeom>
          <a:noFill/>
        </p:spPr>
        <p:txBody>
          <a:bodyPr wrap="square" rtlCol="0">
            <a:spAutoFit/>
          </a:bodyPr>
          <a:lstStyle/>
          <a:p>
            <a:r>
              <a:rPr lang="en-US" sz="2000" dirty="0"/>
              <a:t>Despite great strides in the advancement of public health, health disparities – based on ethnicity, race, or socioeconomic class – still exist, leading to populations that are disproportionately affected by disease and have limited access to health care. Disadvantaged populations often find affordable health care to be inaccessible, and more prominent incidences of chronic diseases, like obesity and heart disease, are common. Professionals in the public health field are committed to making health care accessible to all sectors of society and discovering how to serve diverse individuals and populations, which may be at greater risk.</a:t>
            </a:r>
          </a:p>
          <a:p>
            <a:endParaRPr lang="en-US" dirty="0"/>
          </a:p>
          <a:p>
            <a:pPr algn="r"/>
            <a:r>
              <a:rPr lang="en-US" dirty="0"/>
              <a:t>http://www.aspph.org/discover/#addressing-health-disparities</a:t>
            </a:r>
          </a:p>
        </p:txBody>
      </p:sp>
    </p:spTree>
    <p:extLst>
      <p:ext uri="{BB962C8B-B14F-4D97-AF65-F5344CB8AC3E}">
        <p14:creationId xmlns:p14="http://schemas.microsoft.com/office/powerpoint/2010/main" val="585141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CB3065C-D3AF-4F76-9D16-7959365BC2D7}"/>
              </a:ext>
            </a:extLst>
          </p:cNvPr>
          <p:cNvSpPr>
            <a:spLocks noGrp="1" noChangeArrowheads="1"/>
          </p:cNvSpPr>
          <p:nvPr>
            <p:ph type="title"/>
          </p:nvPr>
        </p:nvSpPr>
        <p:spPr/>
        <p:txBody>
          <a:bodyPr/>
          <a:lstStyle/>
          <a:p>
            <a:r>
              <a:rPr lang="en-US" altLang="en-US" dirty="0"/>
              <a:t>Hookworm in Lowndes County, AL</a:t>
            </a:r>
          </a:p>
        </p:txBody>
      </p:sp>
      <p:sp>
        <p:nvSpPr>
          <p:cNvPr id="9219" name="Content Placeholder 2">
            <a:extLst>
              <a:ext uri="{FF2B5EF4-FFF2-40B4-BE49-F238E27FC236}">
                <a16:creationId xmlns:a16="http://schemas.microsoft.com/office/drawing/2014/main" id="{D21D183E-6493-45DE-8679-6CAA1C1B8389}"/>
              </a:ext>
            </a:extLst>
          </p:cNvPr>
          <p:cNvSpPr>
            <a:spLocks noGrp="1" noChangeArrowheads="1"/>
          </p:cNvSpPr>
          <p:nvPr>
            <p:ph idx="1"/>
          </p:nvPr>
        </p:nvSpPr>
        <p:spPr>
          <a:xfrm>
            <a:off x="628650" y="1673225"/>
            <a:ext cx="7886700" cy="4803775"/>
          </a:xfrm>
        </p:spPr>
        <p:txBody>
          <a:bodyPr>
            <a:normAutofit fontScale="92500" lnSpcReduction="10000"/>
          </a:bodyPr>
          <a:lstStyle/>
          <a:p>
            <a:pPr marL="0" indent="0">
              <a:lnSpc>
                <a:spcPct val="110000"/>
              </a:lnSpc>
              <a:buNone/>
            </a:pPr>
            <a:r>
              <a:rPr lang="en-US" altLang="en-US" dirty="0"/>
              <a:t>“The parasite, better known as hookworm, enters the body through the skin, usually through the soles of bare feet, and travels around the body until it attaches itself to the small intestine where it proceeds to suck the blood of its host. Over months or years it causes iron deficiency and anemia, weight loss, tiredness and impaired mental function, especially in children, helping to trap them into the poverty in which the disease flourishes.</a:t>
            </a:r>
          </a:p>
          <a:p>
            <a:pPr marL="0" indent="0">
              <a:lnSpc>
                <a:spcPct val="110000"/>
              </a:lnSpc>
              <a:spcBef>
                <a:spcPts val="900"/>
              </a:spcBef>
              <a:buNone/>
            </a:pPr>
            <a:r>
              <a:rPr lang="en-US" altLang="en-US" dirty="0"/>
              <a:t>“Hookworm was rampant in the deep south of the US in the earlier 20th century, sapping the energy and educational achievements of both white and black kids and helping to create the stereotype of the lazy and lethargic southern redneck. As public health improved, most experts assumed it had disappeared altogether by the 1980s.”</a:t>
            </a:r>
          </a:p>
          <a:p>
            <a:pPr marL="0" indent="0">
              <a:lnSpc>
                <a:spcPct val="110000"/>
              </a:lnSpc>
              <a:spcBef>
                <a:spcPts val="900"/>
              </a:spcBef>
              <a:buNone/>
            </a:pPr>
            <a:r>
              <a:rPr lang="en-US" altLang="en-US" sz="1600" dirty="0"/>
              <a:t>Quoted from Ed Pilkington, “Hookworm, a disease of extreme poverty, is thriving in the US south. Why?”, </a:t>
            </a:r>
            <a:r>
              <a:rPr lang="en-US" altLang="en-US" sz="1600" i="1" dirty="0"/>
              <a:t>The Guardian</a:t>
            </a:r>
            <a:r>
              <a:rPr lang="en-US" altLang="en-US" sz="1600" dirty="0"/>
              <a:t>, Sept 5, 2017</a:t>
            </a:r>
          </a:p>
          <a:p>
            <a:pPr marL="0" indent="0">
              <a:lnSpc>
                <a:spcPct val="120000"/>
              </a:lnSpc>
              <a:buNone/>
            </a:pPr>
            <a:r>
              <a:rPr lang="en-US" altLang="en-US" sz="1300" dirty="0"/>
              <a:t>https://www.theguardian.com/us-news/2017/sep/05/hookworm-lowndes-county-alabama-water-waste-treatment-poverty</a:t>
            </a:r>
            <a:br>
              <a:rPr lang="en-US" altLang="en-US" sz="1300" dirty="0"/>
            </a:br>
            <a:r>
              <a:rPr lang="en-US" altLang="en-US" sz="1300" dirty="0"/>
              <a:t>Based on “Human Intestinal Parasite Burden and Poor Sanitation in Rural Alabama”, Megan L. McKenna </a:t>
            </a:r>
            <a:r>
              <a:rPr lang="en-US" altLang="en-US" sz="1300" i="1" dirty="0"/>
              <a:t>et al</a:t>
            </a:r>
            <a:r>
              <a:rPr lang="en-US" altLang="en-US" sz="1300" dirty="0"/>
              <a:t>. </a:t>
            </a:r>
            <a:r>
              <a:rPr lang="en-US" altLang="en-US" sz="1300" i="1" dirty="0"/>
              <a:t>American Journal of Tropical Medicine and Hygiene</a:t>
            </a:r>
            <a:r>
              <a:rPr lang="en-US" altLang="en-US" sz="1300" dirty="0"/>
              <a:t>, 05 Sept 2017; </a:t>
            </a:r>
            <a:r>
              <a:rPr lang="en-US" sz="1400" dirty="0">
                <a:hlinkClick r:id="rId3"/>
              </a:rPr>
              <a:t>https://doi.org/10.4269/ajtmh.17-0396</a:t>
            </a:r>
            <a:endParaRPr lang="en-US" altLang="en-US" sz="1300" dirty="0"/>
          </a:p>
        </p:txBody>
      </p:sp>
    </p:spTree>
    <p:extLst>
      <p:ext uri="{BB962C8B-B14F-4D97-AF65-F5344CB8AC3E}">
        <p14:creationId xmlns:p14="http://schemas.microsoft.com/office/powerpoint/2010/main" val="1514880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III. Is there an epidemiology of public health?</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88982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87C9-1811-4907-B221-CBBC013ED099}"/>
              </a:ext>
            </a:extLst>
          </p:cNvPr>
          <p:cNvSpPr>
            <a:spLocks noGrp="1"/>
          </p:cNvSpPr>
          <p:nvPr>
            <p:ph type="title"/>
          </p:nvPr>
        </p:nvSpPr>
        <p:spPr/>
        <p:txBody>
          <a:bodyPr>
            <a:normAutofit fontScale="90000"/>
          </a:bodyPr>
          <a:lstStyle/>
          <a:p>
            <a:r>
              <a:rPr lang="en-US" sz="3600" dirty="0"/>
              <a:t>Why </a:t>
            </a:r>
            <a:r>
              <a:rPr lang="en-US" sz="3600" i="1" dirty="0"/>
              <a:t>would</a:t>
            </a:r>
            <a:r>
              <a:rPr lang="en-US" sz="3600" dirty="0"/>
              <a:t> compelling epidemiologic data lead to the elimination of health disparities?</a:t>
            </a:r>
          </a:p>
        </p:txBody>
      </p:sp>
      <p:sp>
        <p:nvSpPr>
          <p:cNvPr id="3" name="Content Placeholder 2">
            <a:extLst>
              <a:ext uri="{FF2B5EF4-FFF2-40B4-BE49-F238E27FC236}">
                <a16:creationId xmlns:a16="http://schemas.microsoft.com/office/drawing/2014/main" id="{C57FF13C-2CC3-4E77-AF8D-347BF44EB9AB}"/>
              </a:ext>
            </a:extLst>
          </p:cNvPr>
          <p:cNvSpPr>
            <a:spLocks noGrp="1"/>
          </p:cNvSpPr>
          <p:nvPr>
            <p:ph idx="1"/>
          </p:nvPr>
        </p:nvSpPr>
        <p:spPr/>
        <p:txBody>
          <a:bodyPr>
            <a:normAutofit/>
          </a:bodyPr>
          <a:lstStyle/>
          <a:p>
            <a:r>
              <a:rPr lang="en-US" sz="2800" dirty="0"/>
              <a:t>Have compelling epidemiologic data led to the elimination of tobacco?  Hospital-acquired infections?  Antibiotic resistance?  Widespread handgun ownership?  Climate change?</a:t>
            </a:r>
          </a:p>
          <a:p>
            <a:r>
              <a:rPr lang="en-US" sz="2800" dirty="0"/>
              <a:t>There are many competing desires and priorities for individual and collective action. People do what they </a:t>
            </a:r>
            <a:r>
              <a:rPr lang="en-US" sz="2800" u="sng" dirty="0"/>
              <a:t>have to do</a:t>
            </a:r>
            <a:r>
              <a:rPr lang="en-US" sz="2800" dirty="0"/>
              <a:t> – but they may resent that; what they think they </a:t>
            </a:r>
            <a:r>
              <a:rPr lang="en-US" sz="2800" u="sng" dirty="0"/>
              <a:t>ought to do</a:t>
            </a:r>
            <a:r>
              <a:rPr lang="en-US" sz="2800" dirty="0"/>
              <a:t> – but they may resent that also; what they </a:t>
            </a:r>
            <a:r>
              <a:rPr lang="en-US" sz="2800" u="sng" dirty="0"/>
              <a:t>want to do</a:t>
            </a:r>
            <a:r>
              <a:rPr lang="en-US" sz="2800" dirty="0"/>
              <a:t> – but they may regret that; or they just </a:t>
            </a:r>
            <a:r>
              <a:rPr lang="en-US" sz="2800" u="sng" dirty="0"/>
              <a:t>do whatever</a:t>
            </a:r>
            <a:r>
              <a:rPr lang="en-US" sz="2800" dirty="0"/>
              <a:t>!</a:t>
            </a:r>
          </a:p>
        </p:txBody>
      </p:sp>
    </p:spTree>
    <p:extLst>
      <p:ext uri="{BB962C8B-B14F-4D97-AF65-F5344CB8AC3E}">
        <p14:creationId xmlns:p14="http://schemas.microsoft.com/office/powerpoint/2010/main" val="2994447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C6EB-277C-4A43-A55A-34033E88EE4C}"/>
              </a:ext>
            </a:extLst>
          </p:cNvPr>
          <p:cNvSpPr>
            <a:spLocks noGrp="1"/>
          </p:cNvSpPr>
          <p:nvPr>
            <p:ph type="title"/>
          </p:nvPr>
        </p:nvSpPr>
        <p:spPr/>
        <p:txBody>
          <a:bodyPr/>
          <a:lstStyle/>
          <a:p>
            <a:r>
              <a:rPr lang="en-US" dirty="0"/>
              <a:t>I. Public health achievements are dramatic but not universally shared</a:t>
            </a:r>
          </a:p>
        </p:txBody>
      </p:sp>
      <p:sp>
        <p:nvSpPr>
          <p:cNvPr id="7" name="Content Placeholder 6">
            <a:extLst>
              <a:ext uri="{FF2B5EF4-FFF2-40B4-BE49-F238E27FC236}">
                <a16:creationId xmlns:a16="http://schemas.microsoft.com/office/drawing/2014/main" id="{007CD633-C8D2-4ECE-B7BC-041BB8A88011}"/>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C436A5DD-E9EC-446A-BC95-5E1259E0B942}"/>
              </a:ext>
            </a:extLst>
          </p:cNvPr>
          <p:cNvPicPr>
            <a:picLocks noChangeAspect="1"/>
          </p:cNvPicPr>
          <p:nvPr/>
        </p:nvPicPr>
        <p:blipFill>
          <a:blip r:embed="rId3"/>
          <a:stretch>
            <a:fillRect/>
          </a:stretch>
        </p:blipFill>
        <p:spPr>
          <a:xfrm>
            <a:off x="5419725" y="1085850"/>
            <a:ext cx="3190875" cy="5314950"/>
          </a:xfrm>
          <a:prstGeom prst="rect">
            <a:avLst/>
          </a:prstGeom>
        </p:spPr>
      </p:pic>
    </p:spTree>
    <p:extLst>
      <p:ext uri="{BB962C8B-B14F-4D97-AF65-F5344CB8AC3E}">
        <p14:creationId xmlns:p14="http://schemas.microsoft.com/office/powerpoint/2010/main" val="54594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B974-9888-42B4-9796-FE08D0273B38}"/>
              </a:ext>
            </a:extLst>
          </p:cNvPr>
          <p:cNvSpPr>
            <a:spLocks noGrp="1"/>
          </p:cNvSpPr>
          <p:nvPr>
            <p:ph type="title"/>
          </p:nvPr>
        </p:nvSpPr>
        <p:spPr/>
        <p:txBody>
          <a:bodyPr>
            <a:normAutofit/>
          </a:bodyPr>
          <a:lstStyle/>
          <a:p>
            <a:r>
              <a:rPr lang="en-US" dirty="0"/>
              <a:t>Social determinants of health – epidemiology as a population science: </a:t>
            </a:r>
            <a:r>
              <a:rPr lang="en-US" u="sng" dirty="0"/>
              <a:t>examples</a:t>
            </a:r>
          </a:p>
        </p:txBody>
      </p:sp>
      <p:sp>
        <p:nvSpPr>
          <p:cNvPr id="3" name="Content Placeholder 2">
            <a:extLst>
              <a:ext uri="{FF2B5EF4-FFF2-40B4-BE49-F238E27FC236}">
                <a16:creationId xmlns:a16="http://schemas.microsoft.com/office/drawing/2014/main" id="{DF0C9A66-FD43-4612-9E1A-9E33EAD493E7}"/>
              </a:ext>
            </a:extLst>
          </p:cNvPr>
          <p:cNvSpPr>
            <a:spLocks noGrp="1"/>
          </p:cNvSpPr>
          <p:nvPr>
            <p:ph sz="half" idx="1"/>
          </p:nvPr>
        </p:nvSpPr>
        <p:spPr>
          <a:xfrm>
            <a:off x="628650" y="1825625"/>
            <a:ext cx="7448550" cy="4351338"/>
          </a:xfrm>
        </p:spPr>
        <p:txBody>
          <a:bodyPr>
            <a:noAutofit/>
          </a:bodyPr>
          <a:lstStyle/>
          <a:p>
            <a:pPr>
              <a:lnSpc>
                <a:spcPct val="100000"/>
              </a:lnSpc>
              <a:spcBef>
                <a:spcPts val="600"/>
              </a:spcBef>
            </a:pPr>
            <a:r>
              <a:rPr lang="en-US" sz="1800" dirty="0"/>
              <a:t>Leonard </a:t>
            </a:r>
            <a:r>
              <a:rPr lang="en-US" sz="1800" dirty="0" err="1"/>
              <a:t>Syme</a:t>
            </a:r>
            <a:r>
              <a:rPr lang="en-US" sz="1800" dirty="0"/>
              <a:t> ─ </a:t>
            </a:r>
            <a:r>
              <a:rPr lang="en-US" sz="1800" dirty="0">
                <a:hlinkClick r:id="rId3"/>
              </a:rPr>
              <a:t>Historical perspective</a:t>
            </a:r>
            <a:endParaRPr lang="en-US" sz="1800" dirty="0"/>
          </a:p>
          <a:p>
            <a:pPr>
              <a:lnSpc>
                <a:spcPct val="100000"/>
              </a:lnSpc>
              <a:spcBef>
                <a:spcPts val="600"/>
              </a:spcBef>
            </a:pPr>
            <a:r>
              <a:rPr lang="en-US" sz="1800" dirty="0"/>
              <a:t>Nancy Krieger – </a:t>
            </a:r>
            <a:r>
              <a:rPr lang="en-US" sz="1800" dirty="0">
                <a:hlinkClick r:id="rId4"/>
              </a:rPr>
              <a:t>Epidemiology and the web of causation: Has any one seen the spider?</a:t>
            </a:r>
            <a:r>
              <a:rPr lang="en-US" sz="1800" dirty="0"/>
              <a:t> and </a:t>
            </a:r>
            <a:r>
              <a:rPr lang="en-US" sz="1800" i="1" dirty="0">
                <a:hlinkClick r:id="rId5"/>
              </a:rPr>
              <a:t>Epidemiology and the People’s Health. Theory and Context</a:t>
            </a:r>
            <a:endParaRPr lang="en-US" sz="1800" i="1" dirty="0"/>
          </a:p>
          <a:p>
            <a:pPr>
              <a:lnSpc>
                <a:spcPct val="100000"/>
              </a:lnSpc>
              <a:spcBef>
                <a:spcPts val="600"/>
              </a:spcBef>
            </a:pPr>
            <a:r>
              <a:rPr lang="en-US" sz="1800" dirty="0"/>
              <a:t>Anthony McMichael ─ </a:t>
            </a:r>
            <a:r>
              <a:rPr lang="en-US" sz="1800" dirty="0">
                <a:hlinkClick r:id="rId6"/>
              </a:rPr>
              <a:t>Globalization, Climate Change, and Human Health</a:t>
            </a:r>
            <a:endParaRPr lang="en-US" sz="1800" dirty="0"/>
          </a:p>
          <a:p>
            <a:pPr>
              <a:lnSpc>
                <a:spcPct val="100000"/>
              </a:lnSpc>
              <a:spcBef>
                <a:spcPts val="600"/>
              </a:spcBef>
            </a:pPr>
            <a:r>
              <a:rPr lang="en-US" sz="1800" dirty="0"/>
              <a:t>Carl Shy – </a:t>
            </a:r>
            <a:r>
              <a:rPr lang="en-US" sz="1800" dirty="0">
                <a:hlinkClick r:id="rId7"/>
              </a:rPr>
              <a:t>The failure of academic epidemiology: Witness for the prosecution</a:t>
            </a:r>
            <a:endParaRPr lang="en-US" sz="1800" dirty="0"/>
          </a:p>
          <a:p>
            <a:pPr>
              <a:lnSpc>
                <a:spcPct val="100000"/>
              </a:lnSpc>
              <a:spcBef>
                <a:spcPts val="600"/>
              </a:spcBef>
            </a:pPr>
            <a:r>
              <a:rPr lang="en-US" sz="1800" dirty="0"/>
              <a:t>David Williams ─ </a:t>
            </a:r>
            <a:r>
              <a:rPr lang="en-US" sz="1800" dirty="0">
                <a:hlinkClick r:id="rId8"/>
              </a:rPr>
              <a:t>Social and Behavioral Determinants of Toxic Stress</a:t>
            </a:r>
            <a:endParaRPr lang="en-US" sz="1800" dirty="0"/>
          </a:p>
          <a:p>
            <a:pPr>
              <a:lnSpc>
                <a:spcPct val="100000"/>
              </a:lnSpc>
              <a:spcBef>
                <a:spcPts val="600"/>
              </a:spcBef>
            </a:pPr>
            <a:r>
              <a:rPr lang="en-US" sz="1800" dirty="0"/>
              <a:t>David Satcher ─ </a:t>
            </a:r>
            <a:r>
              <a:rPr lang="en-US" sz="1800" dirty="0">
                <a:hlinkClick r:id="rId9"/>
              </a:rPr>
              <a:t>Social Determinants of Health and Their </a:t>
            </a:r>
          </a:p>
          <a:p>
            <a:pPr>
              <a:lnSpc>
                <a:spcPct val="100000"/>
              </a:lnSpc>
              <a:spcBef>
                <a:spcPts val="600"/>
              </a:spcBef>
            </a:pPr>
            <a:r>
              <a:rPr lang="en-US" sz="1800" dirty="0">
                <a:hlinkClick r:id="rId9"/>
              </a:rPr>
              <a:t>Implications for Public Health</a:t>
            </a:r>
            <a:endParaRPr lang="en-US" sz="1800" dirty="0"/>
          </a:p>
          <a:p>
            <a:pPr>
              <a:lnSpc>
                <a:spcPct val="100000"/>
              </a:lnSpc>
              <a:spcBef>
                <a:spcPts val="600"/>
              </a:spcBef>
            </a:pPr>
            <a:r>
              <a:rPr lang="en-US" sz="1800" dirty="0"/>
              <a:t>Moyses Szklo – </a:t>
            </a:r>
            <a:r>
              <a:rPr lang="en-US" sz="1800" dirty="0">
                <a:hlinkClick r:id="rId10"/>
              </a:rPr>
              <a:t>Epidemiology for public health: Are we missing the boat?</a:t>
            </a:r>
            <a:endParaRPr lang="en-US" sz="1800" dirty="0"/>
          </a:p>
          <a:p>
            <a:pPr>
              <a:lnSpc>
                <a:spcPct val="100000"/>
              </a:lnSpc>
              <a:spcBef>
                <a:spcPts val="600"/>
              </a:spcBef>
            </a:pPr>
            <a:r>
              <a:rPr lang="en-US" sz="1800" dirty="0"/>
              <a:t>Sandro Galea – </a:t>
            </a:r>
            <a:r>
              <a:rPr lang="en-US" sz="1800" dirty="0">
                <a:hlinkClick r:id="rId10"/>
              </a:rPr>
              <a:t>The social in context: On rational directions in quantitative population health science</a:t>
            </a:r>
            <a:endParaRPr lang="en-US" sz="1800" dirty="0"/>
          </a:p>
          <a:p>
            <a:pPr>
              <a:lnSpc>
                <a:spcPct val="100000"/>
              </a:lnSpc>
              <a:spcBef>
                <a:spcPts val="600"/>
              </a:spcBef>
            </a:pPr>
            <a:r>
              <a:rPr lang="en-US" sz="1800" dirty="0"/>
              <a:t>Sir Michael Marmot ─ </a:t>
            </a:r>
            <a:r>
              <a:rPr lang="en-US" sz="1800" dirty="0">
                <a:hlinkClick r:id="rId11"/>
              </a:rPr>
              <a:t>Social Determinants of Health</a:t>
            </a:r>
            <a:endParaRPr lang="en-US" sz="1800" dirty="0"/>
          </a:p>
        </p:txBody>
      </p:sp>
    </p:spTree>
    <p:extLst>
      <p:ext uri="{BB962C8B-B14F-4D97-AF65-F5344CB8AC3E}">
        <p14:creationId xmlns:p14="http://schemas.microsoft.com/office/powerpoint/2010/main" val="4200079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Epidemiology, Equity, Economics, Evolution, and Enlightenment</a:t>
            </a:r>
          </a:p>
        </p:txBody>
      </p:sp>
      <p:sp>
        <p:nvSpPr>
          <p:cNvPr id="3" name="Subtitle 2"/>
          <p:cNvSpPr>
            <a:spLocks noGrp="1"/>
          </p:cNvSpPr>
          <p:nvPr>
            <p:ph type="subTitle" idx="1"/>
          </p:nvPr>
        </p:nvSpPr>
        <p:spPr>
          <a:xfrm>
            <a:off x="1143000" y="3719091"/>
            <a:ext cx="6858000" cy="1706285"/>
          </a:xfrm>
        </p:spPr>
        <p:txBody>
          <a:bodyPr>
            <a:normAutofit lnSpcReduction="10000"/>
          </a:bodyPr>
          <a:lstStyle/>
          <a:p>
            <a:r>
              <a:rPr lang="en-US" dirty="0"/>
              <a:t>Victor J. Schoenbach</a:t>
            </a:r>
            <a:r>
              <a:rPr lang="en-US" sz="1500" dirty="0"/>
              <a:t>, http://go.unc.edu/vjs</a:t>
            </a:r>
          </a:p>
          <a:p>
            <a:r>
              <a:rPr lang="en-US" dirty="0"/>
              <a:t>August 24, 2016</a:t>
            </a:r>
          </a:p>
          <a:p>
            <a:r>
              <a:rPr lang="en-US" dirty="0"/>
              <a:t>Social Epidemiology Seminar</a:t>
            </a:r>
          </a:p>
          <a:p>
            <a:r>
              <a:rPr lang="en-US" dirty="0"/>
              <a:t>UNC Department of Epidemiology</a:t>
            </a:r>
          </a:p>
          <a:p>
            <a:pPr>
              <a:spcBef>
                <a:spcPts val="1500"/>
              </a:spcBef>
            </a:pPr>
            <a:r>
              <a:rPr lang="en-US" sz="1200" dirty="0"/>
              <a:t>(audio recording available at </a:t>
            </a:r>
            <a:r>
              <a:rPr lang="en-US" sz="1200" dirty="0">
                <a:hlinkClick r:id="rId3"/>
              </a:rPr>
              <a:t>https://sakai.unc.edu/x/Cc8ln3</a:t>
            </a:r>
            <a:r>
              <a:rPr lang="en-US" sz="1200" dirty="0"/>
              <a:t>)</a:t>
            </a:r>
          </a:p>
          <a:p>
            <a:endParaRPr lang="en-US" dirty="0"/>
          </a:p>
        </p:txBody>
      </p:sp>
    </p:spTree>
    <p:extLst>
      <p:ext uri="{BB962C8B-B14F-4D97-AF65-F5344CB8AC3E}">
        <p14:creationId xmlns:p14="http://schemas.microsoft.com/office/powerpoint/2010/main" val="1665316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88570E82-8EF4-4E0A-AAF4-E8C497C5D0D9}"/>
              </a:ext>
            </a:extLst>
          </p:cNvPr>
          <p:cNvSpPr>
            <a:spLocks noGrp="1" noChangeArrowheads="1"/>
          </p:cNvSpPr>
          <p:nvPr>
            <p:ph type="title"/>
          </p:nvPr>
        </p:nvSpPr>
        <p:spPr/>
        <p:txBody>
          <a:bodyPr/>
          <a:lstStyle/>
          <a:p>
            <a:r>
              <a:rPr lang="en-US" altLang="en-US" sz="2800" dirty="0"/>
              <a:t>Epidemiology, Equity, Economics, Evolution, and Enlightenment</a:t>
            </a:r>
          </a:p>
        </p:txBody>
      </p:sp>
      <p:sp>
        <p:nvSpPr>
          <p:cNvPr id="3" name="Content Placeholder 2">
            <a:extLst>
              <a:ext uri="{FF2B5EF4-FFF2-40B4-BE49-F238E27FC236}">
                <a16:creationId xmlns:a16="http://schemas.microsoft.com/office/drawing/2014/main" id="{F397C679-20B6-405A-8567-542DA60F8A23}"/>
              </a:ext>
            </a:extLst>
          </p:cNvPr>
          <p:cNvSpPr>
            <a:spLocks noGrp="1"/>
          </p:cNvSpPr>
          <p:nvPr>
            <p:ph idx="1"/>
          </p:nvPr>
        </p:nvSpPr>
        <p:spPr>
          <a:xfrm>
            <a:off x="628650" y="1820862"/>
            <a:ext cx="7886700" cy="4351338"/>
          </a:xfrm>
        </p:spPr>
        <p:txBody>
          <a:bodyPr>
            <a:normAutofit fontScale="92500" lnSpcReduction="10000"/>
          </a:bodyPr>
          <a:lstStyle/>
          <a:p>
            <a:pPr>
              <a:lnSpc>
                <a:spcPct val="120000"/>
              </a:lnSpc>
              <a:defRPr/>
            </a:pPr>
            <a:r>
              <a:rPr lang="en-US" sz="2200" dirty="0"/>
              <a:t>Epidemiology – for understanding and improving health of all people </a:t>
            </a:r>
          </a:p>
          <a:p>
            <a:pPr>
              <a:lnSpc>
                <a:spcPct val="120000"/>
              </a:lnSpc>
              <a:defRPr/>
            </a:pPr>
            <a:r>
              <a:rPr lang="en-US" sz="2200" dirty="0"/>
              <a:t>Equity – equity / social justice reflects the distribution of power</a:t>
            </a:r>
          </a:p>
          <a:p>
            <a:pPr>
              <a:lnSpc>
                <a:spcPct val="120000"/>
              </a:lnSpc>
              <a:defRPr/>
            </a:pPr>
            <a:r>
              <a:rPr lang="en-US" sz="2200" dirty="0"/>
              <a:t>Economics – economic resources are fundamental to public health, and their distribution depends on social forces</a:t>
            </a:r>
          </a:p>
          <a:p>
            <a:pPr>
              <a:lnSpc>
                <a:spcPct val="120000"/>
              </a:lnSpc>
              <a:defRPr/>
            </a:pPr>
            <a:r>
              <a:rPr lang="en-US" sz="2200" dirty="0"/>
              <a:t>Evolution – fundamentally, we and our societies are expressions of biology, evolving through time as an emergent phenomenon</a:t>
            </a:r>
          </a:p>
          <a:p>
            <a:pPr>
              <a:lnSpc>
                <a:spcPct val="120000"/>
              </a:lnSpc>
              <a:defRPr/>
            </a:pPr>
            <a:r>
              <a:rPr lang="en-US" sz="2200" dirty="0"/>
              <a:t>Enlightenment – broader and deeper understanding of our nature and our environment may help humanity manage our collective lives better, advancing public health in the present and future</a:t>
            </a:r>
          </a:p>
          <a:p>
            <a:pPr marL="0" indent="0">
              <a:lnSpc>
                <a:spcPct val="120000"/>
              </a:lnSpc>
              <a:spcBef>
                <a:spcPts val="1600"/>
              </a:spcBef>
              <a:buNone/>
              <a:defRPr/>
            </a:pPr>
            <a:r>
              <a:rPr lang="en-US" sz="1700" dirty="0"/>
              <a:t>From Social Epidemiology Seminar, UNC Dept of Epidemiology, Aug. 24, 2016</a:t>
            </a:r>
            <a:br>
              <a:rPr lang="en-US" sz="1700" dirty="0"/>
            </a:br>
            <a:r>
              <a:rPr lang="en-US" sz="1700" dirty="0"/>
              <a:t>(See notes page for links to slides and audio.)</a:t>
            </a:r>
          </a:p>
          <a:p>
            <a:pPr marL="0" indent="0">
              <a:lnSpc>
                <a:spcPct val="120000"/>
              </a:lnSpc>
              <a:buNone/>
              <a:defRPr/>
            </a:pPr>
            <a:endParaRPr lang="en-US" dirty="0"/>
          </a:p>
        </p:txBody>
      </p:sp>
      <p:sp>
        <p:nvSpPr>
          <p:cNvPr id="2" name="Slide Number Placeholder 1">
            <a:extLst>
              <a:ext uri="{FF2B5EF4-FFF2-40B4-BE49-F238E27FC236}">
                <a16:creationId xmlns:a16="http://schemas.microsoft.com/office/drawing/2014/main" id="{F18D5604-82AB-497F-953D-741394DB5D5F}"/>
              </a:ext>
            </a:extLst>
          </p:cNvPr>
          <p:cNvSpPr>
            <a:spLocks noGrp="1"/>
          </p:cNvSpPr>
          <p:nvPr>
            <p:ph type="sldNum" sz="quarter" idx="12"/>
          </p:nvPr>
        </p:nvSpPr>
        <p:spPr/>
        <p:txBody>
          <a:bodyPr/>
          <a:lstStyle/>
          <a:p>
            <a:pPr>
              <a:defRPr/>
            </a:pPr>
            <a:fld id="{A5FDEF12-F04C-4F64-B3D3-BA25FF3E21B4}" type="slidenum">
              <a:rPr lang="en-US" altLang="en-US" smtClean="0"/>
              <a:pPr>
                <a:defRPr/>
              </a:pPr>
              <a:t>32</a:t>
            </a:fld>
            <a:endParaRPr lang="en-US" altLang="en-US"/>
          </a:p>
        </p:txBody>
      </p:sp>
    </p:spTree>
    <p:extLst>
      <p:ext uri="{BB962C8B-B14F-4D97-AF65-F5344CB8AC3E}">
        <p14:creationId xmlns:p14="http://schemas.microsoft.com/office/powerpoint/2010/main" val="1316130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We are systems within systems</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838200" y="1900237"/>
            <a:ext cx="7219950" cy="4576763"/>
          </a:xfrm>
        </p:spPr>
        <p:txBody>
          <a:bodyPr>
            <a:normAutofit/>
          </a:bodyPr>
          <a:lstStyle/>
          <a:p>
            <a:pPr marL="457200" indent="-457200" fontAlgn="base">
              <a:lnSpc>
                <a:spcPct val="100000"/>
              </a:lnSpc>
              <a:buFont typeface="+mj-lt"/>
              <a:buAutoNum type="arabicPeriod"/>
            </a:pPr>
            <a:r>
              <a:rPr lang="en-US" sz="2400" dirty="0"/>
              <a:t>Complexity: Life is an “emergent phenomenon” that arises from the actions of innumerable agents – organizations, individuals, neurons, macromolecules, etc. (Examples of emergent phenomena are at</a:t>
            </a:r>
            <a:r>
              <a:rPr lang="en-US" sz="2400" u="sng" dirty="0">
                <a:hlinkClick r:id="rId3"/>
              </a:rPr>
              <a:t> http://www.evolutionofcomputing.org/Multicellular/Emergence.html</a:t>
            </a:r>
            <a:r>
              <a:rPr lang="en-US" sz="2400" dirty="0"/>
              <a:t> ).</a:t>
            </a:r>
          </a:p>
        </p:txBody>
      </p:sp>
    </p:spTree>
    <p:extLst>
      <p:ext uri="{BB962C8B-B14F-4D97-AF65-F5344CB8AC3E}">
        <p14:creationId xmlns:p14="http://schemas.microsoft.com/office/powerpoint/2010/main" val="2968599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We have evolved to cope with complexity</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628650" y="1824037"/>
            <a:ext cx="7886700" cy="4576763"/>
          </a:xfrm>
        </p:spPr>
        <p:txBody>
          <a:bodyPr>
            <a:normAutofit/>
          </a:bodyPr>
          <a:lstStyle/>
          <a:p>
            <a:pPr marL="457200" indent="-457200" fontAlgn="base">
              <a:lnSpc>
                <a:spcPct val="100000"/>
              </a:lnSpc>
              <a:buFont typeface="+mj-lt"/>
              <a:buAutoNum type="arabicPeriod" startAt="2"/>
            </a:pPr>
            <a:r>
              <a:rPr lang="en-US" sz="2400" dirty="0"/>
              <a:t>In attempting to cope with the complexity of life, we (humans and other animals that employ reasoning) create simplified representations for our perceptions, reasoning, and understanding, and simplified maxims to live by (“significant results”, “evidence-based”, “treat thy neighbor as one would be treated”, etc.). Such reductionism has been extremely effective in successfully navigating the challenges of living and interacting, enabling species to flourish – and also occasioning major problems where important elements of a situation are overlooked.</a:t>
            </a:r>
          </a:p>
        </p:txBody>
      </p:sp>
    </p:spTree>
    <p:extLst>
      <p:ext uri="{BB962C8B-B14F-4D97-AF65-F5344CB8AC3E}">
        <p14:creationId xmlns:p14="http://schemas.microsoft.com/office/powerpoint/2010/main" val="1244104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But that entails being selective, simplifying, and probably oversimplifying</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628650" y="1900237"/>
            <a:ext cx="7886700" cy="4576763"/>
          </a:xfrm>
        </p:spPr>
        <p:txBody>
          <a:bodyPr>
            <a:normAutofit/>
          </a:bodyPr>
          <a:lstStyle/>
          <a:p>
            <a:pPr marL="457200" indent="-457200" fontAlgn="base">
              <a:lnSpc>
                <a:spcPct val="100000"/>
              </a:lnSpc>
              <a:buFont typeface="+mj-lt"/>
              <a:buAutoNum type="arabicPeriod" startAt="3"/>
            </a:pPr>
            <a:r>
              <a:rPr lang="en-US" sz="2400" dirty="0"/>
              <a:t>Simplifications – models – are evaluated and declared useful, effective, accurate, etc., based on what we regard as important though inevitably incomplete criteria. For obvious practical reasons, the criteria must be observable (“measurable objectives”), relatively near-term, not too subtle, and “relevant” to what we regard as important. For example, we will declare a teaching innovation to be effective if it appears to improve student performance on examinations. If it also hastens the onset of dementia by two decades, we cannot know that.</a:t>
            </a:r>
          </a:p>
        </p:txBody>
      </p:sp>
    </p:spTree>
    <p:extLst>
      <p:ext uri="{BB962C8B-B14F-4D97-AF65-F5344CB8AC3E}">
        <p14:creationId xmlns:p14="http://schemas.microsoft.com/office/powerpoint/2010/main" val="3695511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Science is also a system within systems</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628650" y="1524000"/>
            <a:ext cx="7886700" cy="4576763"/>
          </a:xfrm>
        </p:spPr>
        <p:txBody>
          <a:bodyPr>
            <a:noAutofit/>
          </a:bodyPr>
          <a:lstStyle/>
          <a:p>
            <a:pPr marL="457200" indent="-457200" fontAlgn="base">
              <a:lnSpc>
                <a:spcPct val="100000"/>
              </a:lnSpc>
              <a:buFont typeface="+mj-lt"/>
              <a:buAutoNum type="arabicPeriod" startAt="4"/>
            </a:pPr>
            <a:r>
              <a:rPr lang="en-US" sz="2400" dirty="0"/>
              <a:t>Scientific research is a broad conversation in which different investigator communities explore, present, critique, debate, persuade (or not) others until some kind of consensus is reached, possibly to be upset when a new discovery is accepted. The process of science involves persuading peers and gatekeepers that one has an idea worth pursuing (and being funded), publishable (because editors and reviewers think it’s worthy), and accurate (because serious criticisms do not arise). How else could the search for truth work? There are no available authorities except humans. Some regard God as the ultimate authority, but in any case humans are the channels for God's communications and enforcement.</a:t>
            </a:r>
          </a:p>
        </p:txBody>
      </p:sp>
    </p:spTree>
    <p:extLst>
      <p:ext uri="{BB962C8B-B14F-4D97-AF65-F5344CB8AC3E}">
        <p14:creationId xmlns:p14="http://schemas.microsoft.com/office/powerpoint/2010/main" val="2720622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Right choices are elusive</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533400" y="1447800"/>
            <a:ext cx="8058150" cy="4351338"/>
          </a:xfrm>
        </p:spPr>
        <p:txBody>
          <a:bodyPr>
            <a:noAutofit/>
          </a:bodyPr>
          <a:lstStyle/>
          <a:p>
            <a:pPr marL="457200" indent="-457200" fontAlgn="base">
              <a:lnSpc>
                <a:spcPct val="100000"/>
              </a:lnSpc>
              <a:buFont typeface="+mj-lt"/>
              <a:buAutoNum type="arabicPeriod" startAt="5"/>
            </a:pPr>
            <a:r>
              <a:rPr lang="en-US" sz="2400" dirty="0"/>
              <a:t>In addition, most actions have multiple effects - some “good” and others “bad”, some in the present and others only later on, some local and others distant. Because of diversity, a given phenomenon affects different people differently – “one size fits all” never completely applies. So actions affect some individuals and groups in one way and other individuals and groups in other ways. Thus, most important policy questions do not have “right” answers, but rather answers that are “right” for some and “wrong” for others (e.g., should we tax gasoline to bring its price back to $3/gallon?). There must always be trade-offs, typically without knowing the full accounting, and not on an abstract scale but in relation to different people's interests.</a:t>
            </a:r>
          </a:p>
        </p:txBody>
      </p:sp>
    </p:spTree>
    <p:extLst>
      <p:ext uri="{BB962C8B-B14F-4D97-AF65-F5344CB8AC3E}">
        <p14:creationId xmlns:p14="http://schemas.microsoft.com/office/powerpoint/2010/main" val="2602140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But people see things their own way, anyway</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a:xfrm>
            <a:off x="628650" y="1524000"/>
            <a:ext cx="5543550" cy="4351338"/>
          </a:xfrm>
        </p:spPr>
        <p:txBody>
          <a:bodyPr>
            <a:normAutofit/>
          </a:bodyPr>
          <a:lstStyle/>
          <a:p>
            <a:pPr marL="457200" indent="-457200" fontAlgn="base">
              <a:lnSpc>
                <a:spcPct val="100000"/>
              </a:lnSpc>
              <a:buFont typeface="+mj-lt"/>
              <a:buAutoNum type="arabicPeriod" startAt="6"/>
            </a:pPr>
            <a:r>
              <a:rPr lang="en-US" sz="2400" dirty="0"/>
              <a:t>In a sense, it doesn’t matter that there may not be right answers, because there would be no way to recognize them even if there are, and people would not believe them unless they regarded the likely results as visibly favorable for their interests. The policies that actually emerge and are implemented will be the outcome of a competition (and cooperation) among the various agents.</a:t>
            </a:r>
          </a:p>
        </p:txBody>
      </p:sp>
      <p:pic>
        <p:nvPicPr>
          <p:cNvPr id="4" name="Picture 2">
            <a:extLst>
              <a:ext uri="{FF2B5EF4-FFF2-40B4-BE49-F238E27FC236}">
                <a16:creationId xmlns:a16="http://schemas.microsoft.com/office/drawing/2014/main" id="{278B5BD6-3169-47E5-9287-D70998669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5696" y="1676400"/>
            <a:ext cx="2830034"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548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We are not as rational or “evidence-based” as we think</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p:txBody>
          <a:bodyPr>
            <a:normAutofit/>
          </a:bodyPr>
          <a:lstStyle/>
          <a:p>
            <a:pPr marL="457200" indent="-457200" fontAlgn="base">
              <a:lnSpc>
                <a:spcPct val="100000"/>
              </a:lnSpc>
              <a:buFont typeface="+mj-lt"/>
              <a:buAutoNum type="arabicPeriod" startAt="7"/>
            </a:pPr>
            <a:r>
              <a:rPr lang="en-US" sz="2400" dirty="0"/>
              <a:t>Humans for the most part advocate and pursue what we regard (including unconsciousness influences) as in our interests (I’m using broad definitions of "regard" and “interests”). And that pursuit affects our very perceptions (partly via what we pay attention to), judgment, and what we devote our energies to.</a:t>
            </a:r>
            <a:br>
              <a:rPr lang="en-US" dirty="0"/>
            </a:br>
            <a:endParaRPr lang="en-US" dirty="0"/>
          </a:p>
        </p:txBody>
      </p:sp>
      <p:pic>
        <p:nvPicPr>
          <p:cNvPr id="4" name="Picture 3">
            <a:extLst>
              <a:ext uri="{FF2B5EF4-FFF2-40B4-BE49-F238E27FC236}">
                <a16:creationId xmlns:a16="http://schemas.microsoft.com/office/drawing/2014/main" id="{A7DDC40A-0E8F-4346-A840-1957795631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95" t="14689" r="10511" b="26701"/>
          <a:stretch/>
        </p:blipFill>
        <p:spPr bwMode="auto">
          <a:xfrm>
            <a:off x="2971800" y="4343400"/>
            <a:ext cx="3474720"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141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3C172-768D-4DE2-8125-B7A75642089A}"/>
              </a:ext>
            </a:extLst>
          </p:cNvPr>
          <p:cNvSpPr>
            <a:spLocks noGrp="1"/>
          </p:cNvSpPr>
          <p:nvPr>
            <p:ph type="title"/>
          </p:nvPr>
        </p:nvSpPr>
        <p:spPr/>
        <p:txBody>
          <a:bodyPr>
            <a:normAutofit/>
          </a:bodyPr>
          <a:lstStyle/>
          <a:p>
            <a:r>
              <a:rPr lang="en-US" sz="3200" dirty="0"/>
              <a:t>Ten Great Public Health Achievements -- United States, 1900-1999</a:t>
            </a:r>
          </a:p>
        </p:txBody>
      </p:sp>
      <p:sp>
        <p:nvSpPr>
          <p:cNvPr id="3" name="Content Placeholder 2">
            <a:extLst>
              <a:ext uri="{FF2B5EF4-FFF2-40B4-BE49-F238E27FC236}">
                <a16:creationId xmlns:a16="http://schemas.microsoft.com/office/drawing/2014/main" id="{C233A337-FEF4-42E3-B2A5-7D339B77B051}"/>
              </a:ext>
            </a:extLst>
          </p:cNvPr>
          <p:cNvSpPr>
            <a:spLocks noGrp="1"/>
          </p:cNvSpPr>
          <p:nvPr>
            <p:ph idx="1"/>
          </p:nvPr>
        </p:nvSpPr>
        <p:spPr/>
        <p:txBody>
          <a:bodyPr>
            <a:normAutofit/>
          </a:bodyPr>
          <a:lstStyle/>
          <a:p>
            <a:r>
              <a:rPr lang="en-US" dirty="0"/>
              <a:t>    Vaccination</a:t>
            </a:r>
          </a:p>
          <a:p>
            <a:r>
              <a:rPr lang="en-US" dirty="0"/>
              <a:t>    Motor-vehicle safety</a:t>
            </a:r>
          </a:p>
          <a:p>
            <a:r>
              <a:rPr lang="en-US" dirty="0"/>
              <a:t>    Safer workplaces</a:t>
            </a:r>
          </a:p>
          <a:p>
            <a:r>
              <a:rPr lang="en-US" dirty="0"/>
              <a:t>    Control of infectious diseases</a:t>
            </a:r>
          </a:p>
          <a:p>
            <a:r>
              <a:rPr lang="en-US" dirty="0"/>
              <a:t>    Decline in deaths from coronary heart disease and stroke</a:t>
            </a:r>
          </a:p>
          <a:p>
            <a:r>
              <a:rPr lang="en-US" dirty="0"/>
              <a:t>    Safer and healthier foods</a:t>
            </a:r>
          </a:p>
          <a:p>
            <a:r>
              <a:rPr lang="en-US" dirty="0"/>
              <a:t>    Healthier mothers and babies</a:t>
            </a:r>
          </a:p>
          <a:p>
            <a:r>
              <a:rPr lang="en-US" dirty="0"/>
              <a:t>    Family planning</a:t>
            </a:r>
          </a:p>
          <a:p>
            <a:r>
              <a:rPr lang="en-US" dirty="0"/>
              <a:t>    Fluoridation of drinking water</a:t>
            </a:r>
          </a:p>
          <a:p>
            <a:r>
              <a:rPr lang="en-US" dirty="0"/>
              <a:t>    Recognition of tobacco use as a health hazard</a:t>
            </a:r>
          </a:p>
          <a:p>
            <a:pPr marL="34290" indent="0" algn="r">
              <a:spcBef>
                <a:spcPts val="1800"/>
              </a:spcBef>
              <a:buNone/>
            </a:pPr>
            <a:r>
              <a:rPr lang="en-US" sz="1300" dirty="0"/>
              <a:t>https://www.cdc.gov/mmwr/preview/mmwrhtml/00056796.htm</a:t>
            </a:r>
          </a:p>
          <a:p>
            <a:endParaRPr lang="en-US" dirty="0"/>
          </a:p>
        </p:txBody>
      </p:sp>
      <p:sp>
        <p:nvSpPr>
          <p:cNvPr id="4" name="Slide Number Placeholder 3">
            <a:extLst>
              <a:ext uri="{FF2B5EF4-FFF2-40B4-BE49-F238E27FC236}">
                <a16:creationId xmlns:a16="http://schemas.microsoft.com/office/drawing/2014/main" id="{1BE2FA10-EF9D-42A5-9715-661C541EA02A}"/>
              </a:ext>
            </a:extLst>
          </p:cNvPr>
          <p:cNvSpPr>
            <a:spLocks noGrp="1"/>
          </p:cNvSpPr>
          <p:nvPr>
            <p:ph type="sldNum" sz="quarter" idx="12"/>
          </p:nvPr>
        </p:nvSpPr>
        <p:spPr/>
        <p:txBody>
          <a:bodyPr/>
          <a:lstStyle/>
          <a:p>
            <a:pPr>
              <a:defRPr/>
            </a:pPr>
            <a:fld id="{A5FDEF12-F04C-4F64-B3D3-BA25FF3E21B4}" type="slidenum">
              <a:rPr lang="en-US" altLang="en-US" smtClean="0"/>
              <a:pPr>
                <a:defRPr/>
              </a:pPr>
              <a:t>4</a:t>
            </a:fld>
            <a:endParaRPr lang="en-US" altLang="en-US"/>
          </a:p>
        </p:txBody>
      </p:sp>
    </p:spTree>
    <p:extLst>
      <p:ext uri="{BB962C8B-B14F-4D97-AF65-F5344CB8AC3E}">
        <p14:creationId xmlns:p14="http://schemas.microsoft.com/office/powerpoint/2010/main" val="3515900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lstStyle/>
          <a:p>
            <a:pPr algn="ctr"/>
            <a:r>
              <a:rPr lang="en-US" altLang="en-US" dirty="0"/>
              <a:t>Implications</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p:txBody>
          <a:bodyPr>
            <a:normAutofit/>
          </a:bodyPr>
          <a:lstStyle/>
          <a:p>
            <a:pPr marL="0" indent="0" fontAlgn="base">
              <a:lnSpc>
                <a:spcPct val="100000"/>
              </a:lnSpc>
              <a:buNone/>
            </a:pPr>
            <a:r>
              <a:rPr lang="en-US" sz="2400" dirty="0"/>
              <a:t>If society is emergent behavior, we need better agents – intelligent, cooperative, rested, content!</a:t>
            </a:r>
          </a:p>
          <a:p>
            <a:pPr marL="0" indent="0" fontAlgn="base">
              <a:lnSpc>
                <a:spcPct val="100000"/>
              </a:lnSpc>
              <a:buNone/>
            </a:pPr>
            <a:r>
              <a:rPr lang="en-US" sz="2400" dirty="0"/>
              <a:t>Discontent causes friction and is contagious.</a:t>
            </a:r>
          </a:p>
          <a:p>
            <a:pPr marL="0" indent="0" fontAlgn="base">
              <a:lnSpc>
                <a:spcPct val="100000"/>
              </a:lnSpc>
              <a:buNone/>
            </a:pPr>
            <a:r>
              <a:rPr lang="en-US" sz="2400" dirty="0"/>
              <a:t>Question: Does an emphasis on disparities / equality, rather than overall public health, generate friction and resistance?</a:t>
            </a:r>
          </a:p>
        </p:txBody>
      </p:sp>
      <p:pic>
        <p:nvPicPr>
          <p:cNvPr id="4" name="Picture 2">
            <a:extLst>
              <a:ext uri="{FF2B5EF4-FFF2-40B4-BE49-F238E27FC236}">
                <a16:creationId xmlns:a16="http://schemas.microsoft.com/office/drawing/2014/main" id="{C1085D4D-78BB-4965-94B8-162888B869C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24200" y="4191000"/>
            <a:ext cx="325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034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3A74DE3-2CA5-45EA-84D2-0752958EC382}"/>
              </a:ext>
            </a:extLst>
          </p:cNvPr>
          <p:cNvSpPr>
            <a:spLocks noGrp="1" noChangeArrowheads="1"/>
          </p:cNvSpPr>
          <p:nvPr>
            <p:ph type="title"/>
          </p:nvPr>
        </p:nvSpPr>
        <p:spPr/>
        <p:txBody>
          <a:bodyPr>
            <a:normAutofit/>
          </a:bodyPr>
          <a:lstStyle/>
          <a:p>
            <a:r>
              <a:rPr lang="en-US" altLang="en-US" dirty="0"/>
              <a:t>Observing society through the media and daily interactions</a:t>
            </a:r>
          </a:p>
        </p:txBody>
      </p:sp>
      <p:sp>
        <p:nvSpPr>
          <p:cNvPr id="3" name="Content Placeholder 2">
            <a:extLst>
              <a:ext uri="{FF2B5EF4-FFF2-40B4-BE49-F238E27FC236}">
                <a16:creationId xmlns:a16="http://schemas.microsoft.com/office/drawing/2014/main" id="{8D7B61D2-C442-41BC-AEC3-363CB4FF77FA}"/>
              </a:ext>
            </a:extLst>
          </p:cNvPr>
          <p:cNvSpPr>
            <a:spLocks noGrp="1"/>
          </p:cNvSpPr>
          <p:nvPr>
            <p:ph idx="1"/>
          </p:nvPr>
        </p:nvSpPr>
        <p:spPr/>
        <p:txBody>
          <a:bodyPr>
            <a:normAutofit/>
          </a:bodyPr>
          <a:lstStyle/>
          <a:p>
            <a:pPr marL="0" indent="0">
              <a:buNone/>
              <a:defRPr/>
            </a:pPr>
            <a:r>
              <a:rPr lang="en-US" sz="2800" dirty="0"/>
              <a:t>Random examples of behavior and public health</a:t>
            </a:r>
          </a:p>
          <a:p>
            <a:pPr>
              <a:defRPr/>
            </a:pPr>
            <a:r>
              <a:rPr lang="en-US" sz="2800" dirty="0"/>
              <a:t>Cooperativeness, helpfulness vs corruption, anger, etc.</a:t>
            </a:r>
          </a:p>
          <a:p>
            <a:pPr>
              <a:defRPr/>
            </a:pPr>
            <a:r>
              <a:rPr lang="en-US" sz="2800" dirty="0"/>
              <a:t>Rationality, irrationality</a:t>
            </a:r>
          </a:p>
          <a:p>
            <a:pPr>
              <a:defRPr/>
            </a:pPr>
            <a:r>
              <a:rPr lang="en-US" sz="2800" dirty="0"/>
              <a:t>Religion</a:t>
            </a:r>
          </a:p>
          <a:p>
            <a:pPr>
              <a:defRPr/>
            </a:pPr>
            <a:r>
              <a:rPr lang="en-US" sz="2800" dirty="0"/>
              <a:t>Houston volunteers</a:t>
            </a:r>
          </a:p>
          <a:p>
            <a:pPr>
              <a:defRPr/>
            </a:pPr>
            <a:r>
              <a:rPr lang="en-US" sz="2800" dirty="0"/>
              <a:t>Flood insurance</a:t>
            </a:r>
          </a:p>
          <a:p>
            <a:pPr>
              <a:defRPr/>
            </a:pPr>
            <a:r>
              <a:rPr lang="en-US" sz="2800" dirty="0"/>
              <a:t>Muncie, IA – opioid use</a:t>
            </a:r>
          </a:p>
        </p:txBody>
      </p:sp>
    </p:spTree>
    <p:extLst>
      <p:ext uri="{BB962C8B-B14F-4D97-AF65-F5344CB8AC3E}">
        <p14:creationId xmlns:p14="http://schemas.microsoft.com/office/powerpoint/2010/main" val="1404533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10D4320-BC39-46C7-9E16-1B7B91E94E18}"/>
              </a:ext>
            </a:extLst>
          </p:cNvPr>
          <p:cNvSpPr>
            <a:spLocks noGrp="1" noChangeArrowheads="1"/>
          </p:cNvSpPr>
          <p:nvPr>
            <p:ph type="title"/>
          </p:nvPr>
        </p:nvSpPr>
        <p:spPr/>
        <p:txBody>
          <a:bodyPr/>
          <a:lstStyle/>
          <a:p>
            <a:r>
              <a:rPr lang="en-US" altLang="en-US"/>
              <a:t>Grumpiness and lack of sleep</a:t>
            </a:r>
          </a:p>
        </p:txBody>
      </p:sp>
      <p:sp>
        <p:nvSpPr>
          <p:cNvPr id="29699" name="Content Placeholder 2">
            <a:extLst>
              <a:ext uri="{FF2B5EF4-FFF2-40B4-BE49-F238E27FC236}">
                <a16:creationId xmlns:a16="http://schemas.microsoft.com/office/drawing/2014/main" id="{1572CD9F-02CF-4512-B3E8-0FCB7FD8A3D0}"/>
              </a:ext>
            </a:extLst>
          </p:cNvPr>
          <p:cNvSpPr>
            <a:spLocks noGrp="1" noChangeArrowheads="1"/>
          </p:cNvSpPr>
          <p:nvPr>
            <p:ph idx="1"/>
          </p:nvPr>
        </p:nvSpPr>
        <p:spPr/>
        <p:txBody>
          <a:bodyPr>
            <a:normAutofit/>
          </a:bodyPr>
          <a:lstStyle/>
          <a:p>
            <a:pPr marL="0" indent="0">
              <a:buNone/>
            </a:pPr>
            <a:r>
              <a:rPr lang="en-US" altLang="en-US" sz="2800" dirty="0"/>
              <a:t>“When people have slept less, it’s a little like looking at the world through dark glasses,” said</a:t>
            </a:r>
            <a:r>
              <a:rPr lang="en-US" altLang="en-US" sz="2800" dirty="0">
                <a:hlinkClick r:id="rId3"/>
              </a:rPr>
              <a:t> </a:t>
            </a:r>
            <a:r>
              <a:rPr lang="en-US" altLang="en-US" sz="2800" u="sng" dirty="0">
                <a:hlinkClick r:id="rId3"/>
              </a:rPr>
              <a:t>Janice </a:t>
            </a:r>
            <a:r>
              <a:rPr lang="en-US" altLang="en-US" sz="2800" u="sng" dirty="0" err="1">
                <a:hlinkClick r:id="rId3"/>
              </a:rPr>
              <a:t>Kiecolt</a:t>
            </a:r>
            <a:r>
              <a:rPr lang="en-US" altLang="en-US" sz="2800" u="sng" dirty="0">
                <a:hlinkClick r:id="rId3"/>
              </a:rPr>
              <a:t>-Glaser</a:t>
            </a:r>
            <a:r>
              <a:rPr lang="en-US" altLang="en-US" sz="2800" dirty="0"/>
              <a:t>, a longtime relationship scientist and director of the Ohio State Institute for Behavioral Medicine Research. “Their moods are poorer. We’re grumpier. Lack of sleep hurts the relationship.”</a:t>
            </a:r>
            <a:br>
              <a:rPr lang="en-US" altLang="en-US" dirty="0"/>
            </a:br>
            <a:endParaRPr lang="en-US" altLang="en-US" dirty="0"/>
          </a:p>
          <a:p>
            <a:pPr marL="0" indent="0">
              <a:buNone/>
            </a:pPr>
            <a:r>
              <a:rPr lang="en-US" altLang="en-US" sz="2000" dirty="0"/>
              <a:t>Quoted from “Relationship Problems? Try Getting More Sleep”, </a:t>
            </a:r>
          </a:p>
          <a:p>
            <a:pPr marL="0" indent="0">
              <a:buNone/>
            </a:pPr>
            <a:r>
              <a:rPr lang="en-US" altLang="en-US" sz="2000" dirty="0"/>
              <a:t>Tara Parker-Pope, </a:t>
            </a:r>
            <a:r>
              <a:rPr lang="en-US" altLang="en-US" sz="2000" i="1" dirty="0"/>
              <a:t>NY Times</a:t>
            </a:r>
            <a:r>
              <a:rPr lang="en-US" altLang="en-US" sz="2000" dirty="0"/>
              <a:t>, Sept. 4, 2017 </a:t>
            </a:r>
          </a:p>
          <a:p>
            <a:pPr marL="0" indent="0">
              <a:buNone/>
            </a:pPr>
            <a:r>
              <a:rPr lang="en-US" altLang="en-US" sz="1600" dirty="0"/>
              <a:t>https://www.nytimes.com/2017/09/04/well/family/relationship-problems-try-getting-more-sleep.html</a:t>
            </a:r>
            <a:br>
              <a:rPr lang="en-US" altLang="en-US" sz="1600" dirty="0"/>
            </a:br>
            <a:endParaRPr lang="en-US" altLang="en-US" sz="1600" dirty="0"/>
          </a:p>
        </p:txBody>
      </p:sp>
    </p:spTree>
    <p:extLst>
      <p:ext uri="{BB962C8B-B14F-4D97-AF65-F5344CB8AC3E}">
        <p14:creationId xmlns:p14="http://schemas.microsoft.com/office/powerpoint/2010/main" val="4167070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8DC4EF5D-5BAC-4233-8DE9-8BC9E134E6AF}"/>
              </a:ext>
            </a:extLst>
          </p:cNvPr>
          <p:cNvSpPr>
            <a:spLocks noGrp="1" noChangeArrowheads="1"/>
          </p:cNvSpPr>
          <p:nvPr>
            <p:ph type="title"/>
          </p:nvPr>
        </p:nvSpPr>
        <p:spPr/>
        <p:txBody>
          <a:bodyPr/>
          <a:lstStyle/>
          <a:p>
            <a:r>
              <a:rPr lang="en-US" altLang="en-US"/>
              <a:t>Grumpiness and lack of sleep</a:t>
            </a:r>
          </a:p>
        </p:txBody>
      </p:sp>
      <p:sp>
        <p:nvSpPr>
          <p:cNvPr id="7171" name="Content Placeholder 2">
            <a:extLst>
              <a:ext uri="{FF2B5EF4-FFF2-40B4-BE49-F238E27FC236}">
                <a16:creationId xmlns:a16="http://schemas.microsoft.com/office/drawing/2014/main" id="{506671EA-2E91-4FC5-AD9C-5480E9A360E7}"/>
              </a:ext>
            </a:extLst>
          </p:cNvPr>
          <p:cNvSpPr>
            <a:spLocks noGrp="1" noChangeArrowheads="1"/>
          </p:cNvSpPr>
          <p:nvPr>
            <p:ph idx="1"/>
          </p:nvPr>
        </p:nvSpPr>
        <p:spPr/>
        <p:txBody>
          <a:bodyPr/>
          <a:lstStyle/>
          <a:p>
            <a:pPr>
              <a:defRPr/>
            </a:pPr>
            <a:r>
              <a:rPr lang="en-US" sz="2400" dirty="0"/>
              <a:t>Couples’ shorter sleep duration related to higher stimulated cytokine production after marital conflict.</a:t>
            </a:r>
          </a:p>
          <a:p>
            <a:pPr>
              <a:spcBef>
                <a:spcPts val="1600"/>
              </a:spcBef>
              <a:defRPr/>
            </a:pPr>
            <a:r>
              <a:rPr lang="en-US" sz="2400" dirty="0"/>
              <a:t>People who slept less behaved more negatively and less positively only when their partner had also slept less.</a:t>
            </a:r>
          </a:p>
          <a:p>
            <a:pPr>
              <a:spcBef>
                <a:spcPts val="1600"/>
              </a:spcBef>
              <a:defRPr/>
            </a:pPr>
            <a:r>
              <a:rPr lang="en-US" sz="2400" dirty="0"/>
              <a:t>One’s own and one’s partner’s use of emotion regulation strategies during conflict buffered short-sleep-related inflammatory reactivity.</a:t>
            </a:r>
          </a:p>
          <a:p>
            <a:pPr marL="0" indent="0" algn="r">
              <a:spcBef>
                <a:spcPts val="2000"/>
              </a:spcBef>
              <a:buFont typeface="Wingdings" panose="05000000000000000000" pitchFamily="2" charset="2"/>
              <a:buNone/>
              <a:defRPr/>
            </a:pPr>
            <a:r>
              <a:rPr lang="en-US" sz="1600" dirty="0"/>
              <a:t>Stephanie J. Wilson, </a:t>
            </a:r>
            <a:r>
              <a:rPr lang="en-US" sz="1600" i="1" dirty="0"/>
              <a:t>et al</a:t>
            </a:r>
            <a:r>
              <a:rPr lang="en-US" sz="1600" dirty="0"/>
              <a:t>. Shortened sleep fuels inflammatory responses to marital conflict: Emotion regulation matters. </a:t>
            </a:r>
            <a:r>
              <a:rPr lang="en-US" sz="1600" i="1" dirty="0" err="1"/>
              <a:t>Psychoneuroendocrinology</a:t>
            </a:r>
            <a:r>
              <a:rPr lang="en-US" sz="1600" i="1" dirty="0"/>
              <a:t>.</a:t>
            </a:r>
            <a:r>
              <a:rPr lang="en-US" sz="1600" dirty="0"/>
              <a:t> May 2017; 79: 74-83</a:t>
            </a:r>
          </a:p>
          <a:p>
            <a:pPr marL="0" indent="0" algn="r">
              <a:spcBef>
                <a:spcPts val="0"/>
              </a:spcBef>
              <a:buFont typeface="Wingdings" panose="05000000000000000000" pitchFamily="2" charset="2"/>
              <a:buNone/>
              <a:defRPr/>
            </a:pPr>
            <a:r>
              <a:rPr lang="en-US" sz="1600" dirty="0"/>
              <a:t>http://www.sciencedirect.com/science/article/pii/S0306453016305169</a:t>
            </a:r>
            <a:endParaRPr lang="en-US" altLang="en-US" sz="1600" dirty="0"/>
          </a:p>
        </p:txBody>
      </p:sp>
    </p:spTree>
    <p:extLst>
      <p:ext uri="{BB962C8B-B14F-4D97-AF65-F5344CB8AC3E}">
        <p14:creationId xmlns:p14="http://schemas.microsoft.com/office/powerpoint/2010/main" val="1311482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77BA7CB4-9DCA-4B70-A557-E5C595A618AA}"/>
              </a:ext>
            </a:extLst>
          </p:cNvPr>
          <p:cNvSpPr>
            <a:spLocks noGrp="1" noChangeArrowheads="1"/>
          </p:cNvSpPr>
          <p:nvPr>
            <p:ph type="title"/>
          </p:nvPr>
        </p:nvSpPr>
        <p:spPr/>
        <p:txBody>
          <a:bodyPr/>
          <a:lstStyle/>
          <a:p>
            <a:r>
              <a:rPr lang="en-US" altLang="en-US"/>
              <a:t>Election manipulation by Russia</a:t>
            </a:r>
          </a:p>
        </p:txBody>
      </p:sp>
      <p:sp>
        <p:nvSpPr>
          <p:cNvPr id="27651" name="Content Placeholder 2">
            <a:extLst>
              <a:ext uri="{FF2B5EF4-FFF2-40B4-BE49-F238E27FC236}">
                <a16:creationId xmlns:a16="http://schemas.microsoft.com/office/drawing/2014/main" id="{A2B2A487-2F2A-4514-9570-73ED6582244D}"/>
              </a:ext>
            </a:extLst>
          </p:cNvPr>
          <p:cNvSpPr>
            <a:spLocks noGrp="1" noChangeArrowheads="1"/>
          </p:cNvSpPr>
          <p:nvPr>
            <p:ph idx="1"/>
          </p:nvPr>
        </p:nvSpPr>
        <p:spPr>
          <a:xfrm>
            <a:off x="628650" y="1600200"/>
            <a:ext cx="7886700" cy="4724400"/>
          </a:xfrm>
        </p:spPr>
        <p:txBody>
          <a:bodyPr>
            <a:normAutofit/>
          </a:bodyPr>
          <a:lstStyle/>
          <a:p>
            <a:pPr marL="0" indent="0">
              <a:lnSpc>
                <a:spcPct val="100000"/>
              </a:lnSpc>
              <a:buNone/>
            </a:pPr>
            <a:r>
              <a:rPr lang="en-US" altLang="en-US" sz="2200" dirty="0"/>
              <a:t>On Twitter, as on Facebook, Russian fingerprints are on hundreds or thousands of fake accounts that regularly posted anti-Clinton messages. Many were automated Twitter accounts, called bots, that sometimes fired off identical messages seconds apart — and in the exact alphabetical order of their made-up names, according to the FireEye researchers. On Election Day, for instance, they found that one group of Twitter bots sent out the hashtag #</a:t>
            </a:r>
            <a:r>
              <a:rPr lang="en-US" altLang="en-US" sz="2200" dirty="0" err="1"/>
              <a:t>WarAgainstDemocrats</a:t>
            </a:r>
            <a:r>
              <a:rPr lang="en-US" altLang="en-US" sz="2200" dirty="0"/>
              <a:t> more than 1,700 times.</a:t>
            </a:r>
          </a:p>
          <a:p>
            <a:pPr marL="0" indent="0">
              <a:lnSpc>
                <a:spcPct val="120000"/>
              </a:lnSpc>
              <a:spcBef>
                <a:spcPts val="1600"/>
              </a:spcBef>
              <a:buNone/>
            </a:pPr>
            <a:r>
              <a:rPr lang="en-US" altLang="en-US" sz="1700" dirty="0"/>
              <a:t>Quoted from “The Fake Americans Russia Created to Influence the Election”, </a:t>
            </a:r>
          </a:p>
          <a:p>
            <a:pPr marL="0" indent="0">
              <a:lnSpc>
                <a:spcPct val="100000"/>
              </a:lnSpc>
              <a:spcBef>
                <a:spcPts val="0"/>
              </a:spcBef>
              <a:buNone/>
            </a:pPr>
            <a:r>
              <a:rPr lang="en-US" altLang="en-US" sz="1700" dirty="0"/>
              <a:t>Scott </a:t>
            </a:r>
            <a:r>
              <a:rPr lang="en-US" altLang="en-US" sz="1700" dirty="0" err="1"/>
              <a:t>Shanes</a:t>
            </a:r>
            <a:r>
              <a:rPr lang="en-US" altLang="en-US" sz="1700" dirty="0"/>
              <a:t>, NY Times, Sept 7, 2017</a:t>
            </a:r>
          </a:p>
          <a:p>
            <a:pPr marL="0" indent="0">
              <a:buNone/>
            </a:pPr>
            <a:r>
              <a:rPr lang="en-US" altLang="en-US" sz="1300" dirty="0"/>
              <a:t>https://www.nytimes.com/2017/09/07/us/politics/russia-facebook-twitter-election.html</a:t>
            </a:r>
          </a:p>
        </p:txBody>
      </p:sp>
    </p:spTree>
    <p:extLst>
      <p:ext uri="{BB962C8B-B14F-4D97-AF65-F5344CB8AC3E}">
        <p14:creationId xmlns:p14="http://schemas.microsoft.com/office/powerpoint/2010/main" val="241030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5FC475B8-DD8B-4BC0-81B6-7F9F1CA78F94}"/>
              </a:ext>
            </a:extLst>
          </p:cNvPr>
          <p:cNvSpPr>
            <a:spLocks noGrp="1" noChangeArrowheads="1"/>
          </p:cNvSpPr>
          <p:nvPr>
            <p:ph type="title"/>
          </p:nvPr>
        </p:nvSpPr>
        <p:spPr/>
        <p:txBody>
          <a:bodyPr/>
          <a:lstStyle/>
          <a:p>
            <a:r>
              <a:rPr lang="en-US" altLang="en-US"/>
              <a:t>Election manipulation by Russia</a:t>
            </a:r>
          </a:p>
        </p:txBody>
      </p:sp>
      <p:sp>
        <p:nvSpPr>
          <p:cNvPr id="7171" name="Content Placeholder 2">
            <a:extLst>
              <a:ext uri="{FF2B5EF4-FFF2-40B4-BE49-F238E27FC236}">
                <a16:creationId xmlns:a16="http://schemas.microsoft.com/office/drawing/2014/main" id="{506671EA-2E91-4FC5-AD9C-5480E9A360E7}"/>
              </a:ext>
            </a:extLst>
          </p:cNvPr>
          <p:cNvSpPr>
            <a:spLocks noGrp="1" noChangeArrowheads="1"/>
          </p:cNvSpPr>
          <p:nvPr>
            <p:ph idx="1"/>
          </p:nvPr>
        </p:nvSpPr>
        <p:spPr>
          <a:xfrm>
            <a:off x="609600" y="1592262"/>
            <a:ext cx="7886700" cy="4732338"/>
          </a:xfrm>
        </p:spPr>
        <p:txBody>
          <a:bodyPr>
            <a:normAutofit lnSpcReduction="10000"/>
          </a:bodyPr>
          <a:lstStyle/>
          <a:p>
            <a:pPr marL="0" indent="0">
              <a:lnSpc>
                <a:spcPct val="110000"/>
              </a:lnSpc>
              <a:buNone/>
              <a:defRPr/>
            </a:pPr>
            <a:r>
              <a:rPr lang="en-US" altLang="en-US" sz="2300" dirty="0"/>
              <a:t>Critics say that because shareholders judge the companies partly based on a crucial data point — “monthly active users” — they are reluctant to police their sites too aggressively for fear of reducing that number. The companies use technical tools and teams of analysts to detect bogus accounts, but the scale of the sites — 328 million users on Twitter, nearly two billion on Facebook — means they often remove impostors only in response to complaints.</a:t>
            </a:r>
          </a:p>
          <a:p>
            <a:pPr marL="0" indent="0">
              <a:lnSpc>
                <a:spcPct val="120000"/>
              </a:lnSpc>
              <a:spcBef>
                <a:spcPts val="1600"/>
              </a:spcBef>
              <a:buNone/>
            </a:pPr>
            <a:r>
              <a:rPr lang="en-US" altLang="en-US" dirty="0"/>
              <a:t>Quoted from “The Fake Americans Russia Created to Influence the Election”, </a:t>
            </a:r>
          </a:p>
          <a:p>
            <a:pPr marL="0" indent="0">
              <a:lnSpc>
                <a:spcPct val="100000"/>
              </a:lnSpc>
              <a:spcBef>
                <a:spcPts val="0"/>
              </a:spcBef>
              <a:buNone/>
            </a:pPr>
            <a:r>
              <a:rPr lang="en-US" altLang="en-US" dirty="0"/>
              <a:t>Scott </a:t>
            </a:r>
            <a:r>
              <a:rPr lang="en-US" altLang="en-US" dirty="0" err="1"/>
              <a:t>Shanes</a:t>
            </a:r>
            <a:r>
              <a:rPr lang="en-US" altLang="en-US" dirty="0"/>
              <a:t>, NY Times, Sept 7, 2017</a:t>
            </a:r>
          </a:p>
          <a:p>
            <a:pPr marL="0" indent="0">
              <a:buNone/>
            </a:pPr>
            <a:r>
              <a:rPr lang="en-US" altLang="en-US" sz="1400" dirty="0"/>
              <a:t>https://www.nytimes.com/2017/09/07/us/politics/russia-facebook-twitter-election.html</a:t>
            </a:r>
            <a:endParaRPr lang="en-US" altLang="en-US" sz="1800" dirty="0"/>
          </a:p>
        </p:txBody>
      </p:sp>
    </p:spTree>
    <p:extLst>
      <p:ext uri="{BB962C8B-B14F-4D97-AF65-F5344CB8AC3E}">
        <p14:creationId xmlns:p14="http://schemas.microsoft.com/office/powerpoint/2010/main" val="3312242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5FC475B8-DD8B-4BC0-81B6-7F9F1CA78F94}"/>
              </a:ext>
            </a:extLst>
          </p:cNvPr>
          <p:cNvSpPr>
            <a:spLocks noGrp="1" noChangeArrowheads="1"/>
          </p:cNvSpPr>
          <p:nvPr>
            <p:ph type="title"/>
          </p:nvPr>
        </p:nvSpPr>
        <p:spPr/>
        <p:txBody>
          <a:bodyPr/>
          <a:lstStyle/>
          <a:p>
            <a:r>
              <a:rPr lang="en-US" altLang="en-US"/>
              <a:t>Election manipulation by Russia</a:t>
            </a:r>
          </a:p>
        </p:txBody>
      </p:sp>
      <p:sp>
        <p:nvSpPr>
          <p:cNvPr id="7171" name="Content Placeholder 2">
            <a:extLst>
              <a:ext uri="{FF2B5EF4-FFF2-40B4-BE49-F238E27FC236}">
                <a16:creationId xmlns:a16="http://schemas.microsoft.com/office/drawing/2014/main" id="{506671EA-2E91-4FC5-AD9C-5480E9A360E7}"/>
              </a:ext>
            </a:extLst>
          </p:cNvPr>
          <p:cNvSpPr>
            <a:spLocks noGrp="1" noChangeArrowheads="1"/>
          </p:cNvSpPr>
          <p:nvPr>
            <p:ph idx="1"/>
          </p:nvPr>
        </p:nvSpPr>
        <p:spPr>
          <a:xfrm>
            <a:off x="609600" y="1592262"/>
            <a:ext cx="7886700" cy="4732338"/>
          </a:xfrm>
        </p:spPr>
        <p:txBody>
          <a:bodyPr>
            <a:normAutofit lnSpcReduction="10000"/>
          </a:bodyPr>
          <a:lstStyle/>
          <a:p>
            <a:pPr marL="0" indent="0">
              <a:lnSpc>
                <a:spcPct val="110000"/>
              </a:lnSpc>
              <a:spcBef>
                <a:spcPts val="600"/>
              </a:spcBef>
              <a:buNone/>
              <a:defRPr/>
            </a:pPr>
            <a:r>
              <a:rPr lang="en-US" altLang="en-US" sz="2300" dirty="0"/>
              <a:t>Twitter, unlike Facebook, does not require the use of a real name and does not prohibit automated accounts, arguing that it seeks to be a forum for open debate. But it constantly updates a “trends” list of most-discussed topics or hashtags, and it says it tries to foil attempts to use bots to create fake trends. However, FireEye found that the suspected Russian bots sometimes managed to do just that, in one case causing the hashtag #</a:t>
            </a:r>
            <a:r>
              <a:rPr lang="en-US" altLang="en-US" sz="2300" dirty="0" err="1"/>
              <a:t>HillaryDown</a:t>
            </a:r>
            <a:r>
              <a:rPr lang="en-US" altLang="en-US" sz="2300" dirty="0"/>
              <a:t> to be listed as a trend.</a:t>
            </a:r>
          </a:p>
          <a:p>
            <a:pPr marL="0" indent="0">
              <a:lnSpc>
                <a:spcPct val="120000"/>
              </a:lnSpc>
              <a:spcBef>
                <a:spcPts val="1600"/>
              </a:spcBef>
              <a:buNone/>
            </a:pPr>
            <a:r>
              <a:rPr lang="en-US" altLang="en-US" dirty="0"/>
              <a:t>Quoted from “The Fake Americans Russia Created to Influence the Election”, </a:t>
            </a:r>
          </a:p>
          <a:p>
            <a:pPr marL="0" indent="0">
              <a:lnSpc>
                <a:spcPct val="100000"/>
              </a:lnSpc>
              <a:spcBef>
                <a:spcPts val="0"/>
              </a:spcBef>
              <a:buNone/>
            </a:pPr>
            <a:r>
              <a:rPr lang="en-US" altLang="en-US" dirty="0"/>
              <a:t>Scott </a:t>
            </a:r>
            <a:r>
              <a:rPr lang="en-US" altLang="en-US" dirty="0" err="1"/>
              <a:t>Shanes</a:t>
            </a:r>
            <a:r>
              <a:rPr lang="en-US" altLang="en-US" dirty="0"/>
              <a:t>, NY Times, Sept 7, 2017</a:t>
            </a:r>
          </a:p>
          <a:p>
            <a:pPr marL="0" indent="0">
              <a:buNone/>
            </a:pPr>
            <a:r>
              <a:rPr lang="en-US" altLang="en-US" sz="1400" dirty="0"/>
              <a:t>https://www.nytimes.com/2017/09/07/us/politics/russia-facebook-twitter-election.html</a:t>
            </a:r>
            <a:endParaRPr lang="en-US" altLang="en-US" sz="1800" dirty="0"/>
          </a:p>
        </p:txBody>
      </p:sp>
    </p:spTree>
    <p:extLst>
      <p:ext uri="{BB962C8B-B14F-4D97-AF65-F5344CB8AC3E}">
        <p14:creationId xmlns:p14="http://schemas.microsoft.com/office/powerpoint/2010/main" val="3604091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spcBef>
                <a:spcPts val="1800"/>
              </a:spcBef>
            </a:pPr>
            <a:r>
              <a:rPr lang="en-US" sz="3600" dirty="0"/>
              <a:t>IV. New possibilities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023563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DABA08DC-03BB-4480-A8C5-222B8E6F86AC}"/>
              </a:ext>
            </a:extLst>
          </p:cNvPr>
          <p:cNvSpPr>
            <a:spLocks noGrp="1" noChangeArrowheads="1"/>
          </p:cNvSpPr>
          <p:nvPr>
            <p:ph type="title"/>
          </p:nvPr>
        </p:nvSpPr>
        <p:spPr/>
        <p:txBody>
          <a:bodyPr>
            <a:normAutofit/>
          </a:bodyPr>
          <a:lstStyle/>
          <a:p>
            <a:r>
              <a:rPr lang="en-US" sz="2800" dirty="0"/>
              <a:t>Tasha Daniels describes her experience of the Transcendental Meditation technique and how it helps her deal with stress</a:t>
            </a:r>
            <a:endParaRPr lang="en-US" altLang="en-US" sz="2800" dirty="0"/>
          </a:p>
        </p:txBody>
      </p:sp>
      <p:sp>
        <p:nvSpPr>
          <p:cNvPr id="61443" name="Rectangle 3">
            <a:extLst>
              <a:ext uri="{FF2B5EF4-FFF2-40B4-BE49-F238E27FC236}">
                <a16:creationId xmlns:a16="http://schemas.microsoft.com/office/drawing/2014/main" id="{CF008B00-DF3D-45E6-AAEA-C8738D4F1252}"/>
              </a:ext>
            </a:extLst>
          </p:cNvPr>
          <p:cNvSpPr>
            <a:spLocks noGrp="1" noChangeArrowheads="1"/>
          </p:cNvSpPr>
          <p:nvPr>
            <p:ph idx="1"/>
          </p:nvPr>
        </p:nvSpPr>
        <p:spPr>
          <a:xfrm>
            <a:off x="876300" y="1828800"/>
            <a:ext cx="7886700" cy="4351338"/>
          </a:xfrm>
        </p:spPr>
        <p:txBody>
          <a:bodyPr>
            <a:normAutofit/>
          </a:bodyPr>
          <a:lstStyle/>
          <a:p>
            <a:pPr marL="6350" indent="-6350">
              <a:buNone/>
              <a:defRPr/>
            </a:pPr>
            <a:endParaRPr lang="en-US" sz="2400" dirty="0"/>
          </a:p>
          <a:p>
            <a:pPr marL="6350" indent="-6350">
              <a:buNone/>
              <a:defRPr/>
            </a:pPr>
            <a:endParaRPr lang="en-US" sz="2400" dirty="0"/>
          </a:p>
          <a:p>
            <a:pPr marL="6350" indent="-6350">
              <a:buNone/>
              <a:defRPr/>
            </a:pPr>
            <a:endParaRPr lang="en-US" sz="2400" dirty="0"/>
          </a:p>
          <a:p>
            <a:pPr marL="6350" indent="-6350">
              <a:buNone/>
              <a:defRPr/>
            </a:pPr>
            <a:r>
              <a:rPr lang="en-US" sz="2400" dirty="0"/>
              <a:t>                                                                         (click photo for video)</a:t>
            </a:r>
          </a:p>
          <a:p>
            <a:pPr marL="6350" indent="-6350">
              <a:buNone/>
              <a:defRPr/>
            </a:pPr>
            <a:endParaRPr lang="en-US" sz="2400" dirty="0"/>
          </a:p>
          <a:p>
            <a:pPr marL="6350" indent="-6350">
              <a:buNone/>
              <a:defRPr/>
            </a:pPr>
            <a:endParaRPr lang="en-US" sz="2400" dirty="0"/>
          </a:p>
          <a:p>
            <a:pPr marL="6350" indent="-6350">
              <a:buNone/>
              <a:defRPr/>
            </a:pPr>
            <a:endParaRPr lang="en-US" sz="2400" dirty="0"/>
          </a:p>
          <a:p>
            <a:pPr marL="6350" indent="-6350">
              <a:buNone/>
              <a:defRPr/>
            </a:pPr>
            <a:r>
              <a:rPr lang="en-US" sz="2400" dirty="0"/>
              <a:t>"Things still happen and don't go as perfectly as I wish they would, it's just the way I respond to it is different. I can be calmer and react to [stress] in a better way."</a:t>
            </a:r>
          </a:p>
        </p:txBody>
      </p:sp>
      <p:sp>
        <p:nvSpPr>
          <p:cNvPr id="2" name="Slide Number Placeholder 1">
            <a:extLst>
              <a:ext uri="{FF2B5EF4-FFF2-40B4-BE49-F238E27FC236}">
                <a16:creationId xmlns:a16="http://schemas.microsoft.com/office/drawing/2014/main" id="{86CF7E29-8F37-4C03-9D93-644E21AF5F1D}"/>
              </a:ext>
            </a:extLst>
          </p:cNvPr>
          <p:cNvSpPr>
            <a:spLocks noGrp="1"/>
          </p:cNvSpPr>
          <p:nvPr>
            <p:ph type="sldNum" sz="quarter" idx="12"/>
          </p:nvPr>
        </p:nvSpPr>
        <p:spPr/>
        <p:txBody>
          <a:bodyPr/>
          <a:lstStyle/>
          <a:p>
            <a:pPr>
              <a:defRPr/>
            </a:pPr>
            <a:fld id="{A5FDEF12-F04C-4F64-B3D3-BA25FF3E21B4}" type="slidenum">
              <a:rPr lang="en-US" altLang="en-US" smtClean="0"/>
              <a:pPr>
                <a:defRPr/>
              </a:pPr>
              <a:t>48</a:t>
            </a:fld>
            <a:endParaRPr lang="en-US" altLang="en-US"/>
          </a:p>
        </p:txBody>
      </p:sp>
      <p:pic>
        <p:nvPicPr>
          <p:cNvPr id="4" name="Picture 3">
            <a:hlinkClick r:id="rId3"/>
          </p:cNvPr>
          <p:cNvPicPr>
            <a:picLocks noChangeAspect="1"/>
          </p:cNvPicPr>
          <p:nvPr/>
        </p:nvPicPr>
        <p:blipFill>
          <a:blip r:embed="rId4"/>
          <a:stretch>
            <a:fillRect/>
          </a:stretch>
        </p:blipFill>
        <p:spPr>
          <a:xfrm>
            <a:off x="3124200" y="2057400"/>
            <a:ext cx="2715424" cy="2419350"/>
          </a:xfrm>
          <a:prstGeom prst="rect">
            <a:avLst/>
          </a:prstGeom>
        </p:spPr>
      </p:pic>
    </p:spTree>
    <p:extLst>
      <p:ext uri="{BB962C8B-B14F-4D97-AF65-F5344CB8AC3E}">
        <p14:creationId xmlns:p14="http://schemas.microsoft.com/office/powerpoint/2010/main" val="584548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DABA08DC-03BB-4480-A8C5-222B8E6F86AC}"/>
              </a:ext>
            </a:extLst>
          </p:cNvPr>
          <p:cNvSpPr>
            <a:spLocks noGrp="1" noChangeArrowheads="1"/>
          </p:cNvSpPr>
          <p:nvPr>
            <p:ph type="title"/>
          </p:nvPr>
        </p:nvSpPr>
        <p:spPr/>
        <p:txBody>
          <a:bodyPr>
            <a:normAutofit/>
          </a:bodyPr>
          <a:lstStyle/>
          <a:p>
            <a:r>
              <a:rPr lang="en-US" dirty="0"/>
              <a:t>Fred Travis on Transcendental Meditation and </a:t>
            </a:r>
            <a:br>
              <a:rPr lang="en-US" dirty="0"/>
            </a:br>
            <a:r>
              <a:rPr lang="en-US" dirty="0"/>
              <a:t>brain integration</a:t>
            </a:r>
            <a:endParaRPr lang="en-US" altLang="en-US" dirty="0"/>
          </a:p>
        </p:txBody>
      </p:sp>
      <p:sp>
        <p:nvSpPr>
          <p:cNvPr id="2" name="Slide Number Placeholder 1">
            <a:extLst>
              <a:ext uri="{FF2B5EF4-FFF2-40B4-BE49-F238E27FC236}">
                <a16:creationId xmlns:a16="http://schemas.microsoft.com/office/drawing/2014/main" id="{86CF7E29-8F37-4C03-9D93-644E21AF5F1D}"/>
              </a:ext>
            </a:extLst>
          </p:cNvPr>
          <p:cNvSpPr>
            <a:spLocks noGrp="1"/>
          </p:cNvSpPr>
          <p:nvPr>
            <p:ph type="sldNum" sz="quarter" idx="12"/>
          </p:nvPr>
        </p:nvSpPr>
        <p:spPr/>
        <p:txBody>
          <a:bodyPr/>
          <a:lstStyle/>
          <a:p>
            <a:pPr>
              <a:defRPr/>
            </a:pPr>
            <a:fld id="{A5FDEF12-F04C-4F64-B3D3-BA25FF3E21B4}" type="slidenum">
              <a:rPr lang="en-US" altLang="en-US" smtClean="0"/>
              <a:pPr>
                <a:defRPr/>
              </a:pPr>
              <a:t>49</a:t>
            </a:fld>
            <a:endParaRPr lang="en-US" altLang="en-US"/>
          </a:p>
        </p:txBody>
      </p:sp>
      <p:sp>
        <p:nvSpPr>
          <p:cNvPr id="6" name="Content Placeholder 2">
            <a:extLst>
              <a:ext uri="{FF2B5EF4-FFF2-40B4-BE49-F238E27FC236}">
                <a16:creationId xmlns:a16="http://schemas.microsoft.com/office/drawing/2014/main" id="{90EA06AE-0724-40CD-AE29-E69723C7A192}"/>
              </a:ext>
            </a:extLst>
          </p:cNvPr>
          <p:cNvSpPr>
            <a:spLocks noGrp="1"/>
          </p:cNvSpPr>
          <p:nvPr>
            <p:ph idx="1"/>
          </p:nvPr>
        </p:nvSpPr>
        <p:spPr>
          <a:xfrm>
            <a:off x="628650" y="1825625"/>
            <a:ext cx="7886700" cy="4351338"/>
          </a:xfrm>
        </p:spPr>
        <p:txBody>
          <a:bodyPr>
            <a:normAutofit fontScale="62500" lnSpcReduction="20000"/>
          </a:bodyPr>
          <a:lstStyle/>
          <a:p>
            <a:pPr marL="0" indent="0">
              <a:buFont typeface="Wingdings" panose="05000000000000000000" pitchFamily="2" charset="2"/>
              <a:buNone/>
              <a:defRPr/>
            </a:pPr>
            <a:r>
              <a:rPr lang="en-US" dirty="0">
                <a:solidFill>
                  <a:schemeClr val="bg1">
                    <a:lumMod val="85000"/>
                  </a:schemeClr>
                </a:solidFill>
              </a:rPr>
              <a:t>States of consciousness, types of meditation - 8 min</a:t>
            </a:r>
          </a:p>
          <a:p>
            <a:pPr>
              <a:defRPr/>
            </a:pPr>
            <a:r>
              <a:rPr lang="en-US" u="sng" dirty="0">
                <a:solidFill>
                  <a:schemeClr val="bg1">
                    <a:lumMod val="85000"/>
                  </a:schemeClr>
                </a:solidFill>
              </a:rPr>
              <a:t>www.epidemiolog.net/video/epid799c_2016/03-20160426/Excerpt-1018-1804.mp4</a:t>
            </a:r>
            <a:endParaRPr lang="en-US" dirty="0">
              <a:solidFill>
                <a:schemeClr val="bg1">
                  <a:lumMod val="85000"/>
                </a:schemeClr>
              </a:solidFill>
            </a:endParaRPr>
          </a:p>
          <a:p>
            <a:pPr marL="0" indent="0">
              <a:buFont typeface="Wingdings" panose="05000000000000000000" pitchFamily="2" charset="2"/>
              <a:buNone/>
              <a:defRPr/>
            </a:pPr>
            <a:br>
              <a:rPr lang="en-US" dirty="0">
                <a:solidFill>
                  <a:schemeClr val="bg1">
                    <a:lumMod val="85000"/>
                  </a:schemeClr>
                </a:solidFill>
              </a:rPr>
            </a:br>
            <a:r>
              <a:rPr lang="en-US" dirty="0">
                <a:solidFill>
                  <a:schemeClr val="bg1">
                    <a:lumMod val="85000"/>
                  </a:schemeClr>
                </a:solidFill>
              </a:rPr>
              <a:t>Brain diagrams of blood flow, EEG patterns - 5 min </a:t>
            </a:r>
          </a:p>
          <a:p>
            <a:pPr>
              <a:defRPr/>
            </a:pPr>
            <a:r>
              <a:rPr lang="en-US" u="sng" dirty="0">
                <a:solidFill>
                  <a:schemeClr val="bg1">
                    <a:lumMod val="85000"/>
                  </a:schemeClr>
                </a:solidFill>
              </a:rPr>
              <a:t>www.epidemiolog.net/video/epid799c_2016/03-20160426/Excerpt-1945-2445.mp4</a:t>
            </a:r>
            <a:br>
              <a:rPr lang="en-US" dirty="0">
                <a:solidFill>
                  <a:schemeClr val="bg1">
                    <a:lumMod val="85000"/>
                  </a:schemeClr>
                </a:solidFill>
              </a:rPr>
            </a:br>
            <a:br>
              <a:rPr lang="en-US" dirty="0">
                <a:solidFill>
                  <a:schemeClr val="bg1">
                    <a:lumMod val="85000"/>
                  </a:schemeClr>
                </a:solidFill>
              </a:rPr>
            </a:br>
            <a:endParaRPr lang="en-US" dirty="0">
              <a:solidFill>
                <a:schemeClr val="bg1">
                  <a:lumMod val="85000"/>
                </a:schemeClr>
              </a:solidFill>
            </a:endParaRPr>
          </a:p>
          <a:p>
            <a:pPr marL="0" indent="0">
              <a:buFont typeface="Wingdings" panose="05000000000000000000" pitchFamily="2" charset="2"/>
              <a:buNone/>
              <a:defRPr/>
            </a:pPr>
            <a:r>
              <a:rPr lang="en-US" dirty="0">
                <a:solidFill>
                  <a:schemeClr val="bg1">
                    <a:lumMod val="85000"/>
                  </a:schemeClr>
                </a:solidFill>
              </a:rPr>
              <a:t>TC to CC, brain waves in 4-month vs. 8-year meditators - 4+ min</a:t>
            </a:r>
          </a:p>
          <a:p>
            <a:pPr>
              <a:defRPr/>
            </a:pPr>
            <a:r>
              <a:rPr lang="en-US" u="sng" dirty="0">
                <a:solidFill>
                  <a:schemeClr val="bg1">
                    <a:lumMod val="85000"/>
                  </a:schemeClr>
                </a:solidFill>
              </a:rPr>
              <a:t>www.epidemiolog.net/video/epid799c_2016/03-20160426/Excerpt-3153-3642.mp4</a:t>
            </a:r>
            <a:br>
              <a:rPr lang="en-US" dirty="0">
                <a:solidFill>
                  <a:schemeClr val="bg1">
                    <a:lumMod val="85000"/>
                  </a:schemeClr>
                </a:solidFill>
              </a:rPr>
            </a:br>
            <a:endParaRPr lang="en-US" dirty="0">
              <a:solidFill>
                <a:schemeClr val="bg1">
                  <a:lumMod val="85000"/>
                </a:schemeClr>
              </a:solidFill>
            </a:endParaRPr>
          </a:p>
          <a:p>
            <a:pPr marL="0" indent="0">
              <a:buFont typeface="Wingdings" panose="05000000000000000000" pitchFamily="2" charset="2"/>
              <a:buNone/>
              <a:defRPr/>
            </a:pPr>
            <a:r>
              <a:rPr lang="en-US" b="1" dirty="0"/>
              <a:t>* Brain integration correlations - TM - 1+ min</a:t>
            </a:r>
          </a:p>
          <a:p>
            <a:pPr>
              <a:defRPr/>
            </a:pPr>
            <a:r>
              <a:rPr lang="en-US" b="1" u="sng" dirty="0">
                <a:hlinkClick r:id="rId3"/>
              </a:rPr>
              <a:t>www.epidemiolog.net/video/epid799c_2016/03-20160426/Excerpt-5434-5541.mp4</a:t>
            </a:r>
            <a:endParaRPr lang="en-US" b="1" dirty="0"/>
          </a:p>
          <a:p>
            <a:pPr marL="0" indent="0">
              <a:buFont typeface="Wingdings" panose="05000000000000000000" pitchFamily="2" charset="2"/>
              <a:buNone/>
              <a:defRPr/>
            </a:pPr>
            <a:br>
              <a:rPr lang="en-US" dirty="0">
                <a:solidFill>
                  <a:schemeClr val="bg1">
                    <a:lumMod val="85000"/>
                  </a:schemeClr>
                </a:solidFill>
              </a:rPr>
            </a:br>
            <a:r>
              <a:rPr lang="en-US" b="1" dirty="0">
                <a:solidFill>
                  <a:schemeClr val="bg1">
                    <a:lumMod val="85000"/>
                  </a:schemeClr>
                </a:solidFill>
              </a:rPr>
              <a:t>* Brain integration correlations - not TM - 2.5 min</a:t>
            </a:r>
          </a:p>
          <a:p>
            <a:pPr>
              <a:defRPr/>
            </a:pPr>
            <a:r>
              <a:rPr lang="en-US" u="sng" dirty="0">
                <a:solidFill>
                  <a:schemeClr val="bg1">
                    <a:lumMod val="85000"/>
                  </a:schemeClr>
                </a:solidFill>
              </a:rPr>
              <a:t>www.epidemiolog.net/video/epid799c_2016/03-20160426/Excerpt-5700-5928.mp4</a:t>
            </a:r>
            <a:endParaRPr lang="en-US" dirty="0">
              <a:solidFill>
                <a:schemeClr val="bg1">
                  <a:lumMod val="85000"/>
                </a:schemeClr>
              </a:solidFill>
            </a:endParaRPr>
          </a:p>
          <a:p>
            <a:pPr marL="0" indent="0">
              <a:buFont typeface="Wingdings" panose="05000000000000000000" pitchFamily="2" charset="2"/>
              <a:buNone/>
              <a:defRPr/>
            </a:pPr>
            <a:br>
              <a:rPr lang="en-US" dirty="0"/>
            </a:br>
            <a:r>
              <a:rPr lang="en-US" b="1" dirty="0"/>
              <a:t>TM and brain integration - conclusion - 2 min</a:t>
            </a:r>
          </a:p>
          <a:p>
            <a:pPr>
              <a:defRPr/>
            </a:pPr>
            <a:r>
              <a:rPr lang="en-US" b="1" u="sng" dirty="0">
                <a:hlinkClick r:id="rId4"/>
              </a:rPr>
              <a:t>www.epidemiolog.net/video/epid799c_2016/03-20160426/Excerpt-6062-6228.mp4</a:t>
            </a:r>
            <a:endParaRPr lang="en-US" b="1" u="sng" dirty="0"/>
          </a:p>
          <a:p>
            <a:pPr marL="0" indent="0">
              <a:buFont typeface="Wingdings" panose="05000000000000000000" pitchFamily="2" charset="2"/>
              <a:buNone/>
              <a:defRPr/>
            </a:pPr>
            <a:br>
              <a:rPr lang="en-US" dirty="0"/>
            </a:br>
            <a:r>
              <a:rPr lang="en-US" dirty="0"/>
              <a:t>[May need to copy-and-paste the link into Chrome]</a:t>
            </a:r>
          </a:p>
        </p:txBody>
      </p:sp>
    </p:spTree>
    <p:extLst>
      <p:ext uri="{BB962C8B-B14F-4D97-AF65-F5344CB8AC3E}">
        <p14:creationId xmlns:p14="http://schemas.microsoft.com/office/powerpoint/2010/main" val="1671400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AE446AD-F9D8-4461-9CF5-86611F572E6F}"/>
              </a:ext>
            </a:extLst>
          </p:cNvPr>
          <p:cNvSpPr>
            <a:spLocks noGrp="1" noChangeArrowheads="1"/>
          </p:cNvSpPr>
          <p:nvPr>
            <p:ph type="title"/>
          </p:nvPr>
        </p:nvSpPr>
        <p:spPr>
          <a:xfrm>
            <a:off x="762000" y="533400"/>
            <a:ext cx="7772400" cy="838200"/>
          </a:xfrm>
        </p:spPr>
        <p:txBody>
          <a:bodyPr>
            <a:noAutofit/>
          </a:bodyPr>
          <a:lstStyle/>
          <a:p>
            <a:pPr algn="ctr"/>
            <a:r>
              <a:rPr lang="en-US" altLang="en-US" sz="3600" dirty="0">
                <a:latin typeface="Georgia" panose="02040502050405020303" pitchFamily="18" charset="0"/>
                <a:ea typeface="ＭＳ Ｐゴシック" panose="020B0600070205080204" pitchFamily="34" charset="-128"/>
              </a:rPr>
              <a:t>One achievement:  Decline in infant mortality, 1915-2010*</a:t>
            </a:r>
          </a:p>
        </p:txBody>
      </p:sp>
      <p:sp>
        <p:nvSpPr>
          <p:cNvPr id="13315" name="Text Box 4">
            <a:extLst>
              <a:ext uri="{FF2B5EF4-FFF2-40B4-BE49-F238E27FC236}">
                <a16:creationId xmlns:a16="http://schemas.microsoft.com/office/drawing/2014/main" id="{BD2904E7-1677-4D50-B480-228B9E9CB62A}"/>
              </a:ext>
            </a:extLst>
          </p:cNvPr>
          <p:cNvSpPr txBox="1">
            <a:spLocks noChangeArrowheads="1"/>
          </p:cNvSpPr>
          <p:nvPr/>
        </p:nvSpPr>
        <p:spPr bwMode="auto">
          <a:xfrm>
            <a:off x="228600" y="5739825"/>
            <a:ext cx="86868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37931725" indent="-37474525">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r>
              <a:rPr lang="en-US" altLang="en-US" sz="1600" dirty="0">
                <a:latin typeface="Arial" panose="020B0604020202020204" pitchFamily="34" charset="0"/>
                <a:ea typeface="ＭＳ Ｐゴシック" panose="020B0600070205080204" pitchFamily="34" charset="-128"/>
              </a:rPr>
              <a:t>*Note:  For years 1915-1960, “White” included persons stated to be “White,” “Cuban,” “Mexican,” or “Puerto Rican.” All others during that time period were referred to as “Nonwhite.”</a:t>
            </a:r>
          </a:p>
          <a:p>
            <a:pPr algn="r" eaLnBrk="1" hangingPunct="1">
              <a:spcBef>
                <a:spcPts val="600"/>
              </a:spcBef>
            </a:pPr>
            <a:r>
              <a:rPr lang="en-US" altLang="en-US" sz="1200" dirty="0">
                <a:latin typeface="Arial" panose="020B0604020202020204" pitchFamily="34" charset="0"/>
                <a:ea typeface="ＭＳ Ｐゴシック" panose="020B0600070205080204" pitchFamily="34" charset="-128"/>
              </a:rPr>
              <a:t>Figure courtesy of Bill Jenkins.</a:t>
            </a:r>
          </a:p>
        </p:txBody>
      </p:sp>
      <p:graphicFrame>
        <p:nvGraphicFramePr>
          <p:cNvPr id="13316" name="Object 1">
            <a:extLst>
              <a:ext uri="{FF2B5EF4-FFF2-40B4-BE49-F238E27FC236}">
                <a16:creationId xmlns:a16="http://schemas.microsoft.com/office/drawing/2014/main" id="{F83DC3D7-6FB3-4542-AB6F-D0A4517EABD0}"/>
              </a:ext>
            </a:extLst>
          </p:cNvPr>
          <p:cNvGraphicFramePr>
            <a:graphicFrameLocks noGrp="1" noChangeAspect="1"/>
          </p:cNvGraphicFramePr>
          <p:nvPr>
            <p:extLst>
              <p:ext uri="{D42A27DB-BD31-4B8C-83A1-F6EECF244321}">
                <p14:modId xmlns:p14="http://schemas.microsoft.com/office/powerpoint/2010/main" val="554621503"/>
              </p:ext>
            </p:extLst>
          </p:nvPr>
        </p:nvGraphicFramePr>
        <p:xfrm>
          <a:off x="304800" y="1205673"/>
          <a:ext cx="8610600" cy="4585527"/>
        </p:xfrm>
        <a:graphic>
          <a:graphicData uri="http://schemas.openxmlformats.org/presentationml/2006/ole">
            <mc:AlternateContent xmlns:mc="http://schemas.openxmlformats.org/markup-compatibility/2006">
              <mc:Choice xmlns:v="urn:schemas-microsoft-com:vml" Requires="v">
                <p:oleObj spid="_x0000_s1075" name="Chart" r:id="rId4" imgW="7762943" imgH="4133940" progId="MSGraph.Chart.8">
                  <p:embed followColorScheme="full"/>
                </p:oleObj>
              </mc:Choice>
              <mc:Fallback>
                <p:oleObj name="Chart" r:id="rId4" imgW="7762943" imgH="4133940" progId="MSGraph.Chart.8">
                  <p:embed followColorScheme="full"/>
                  <p:pic>
                    <p:nvPicPr>
                      <p:cNvPr id="13316" name="Object 1">
                        <a:extLst>
                          <a:ext uri="{FF2B5EF4-FFF2-40B4-BE49-F238E27FC236}">
                            <a16:creationId xmlns:a16="http://schemas.microsoft.com/office/drawing/2014/main" id="{F83DC3D7-6FB3-4542-AB6F-D0A4517EABD0}"/>
                          </a:ext>
                        </a:extLst>
                      </p:cNvPr>
                      <p:cNvPicPr>
                        <a:picLocks noGrp="1" noChangeAspect="1" noChangeArrowheads="1"/>
                      </p:cNvPicPr>
                      <p:nvPr/>
                    </p:nvPicPr>
                    <p:blipFill>
                      <a:blip r:embed="rId5"/>
                      <a:srcRect/>
                      <a:stretch>
                        <a:fillRect/>
                      </a:stretch>
                    </p:blipFill>
                    <p:spPr bwMode="auto">
                      <a:xfrm>
                        <a:off x="304800" y="1205673"/>
                        <a:ext cx="8610600" cy="458552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558236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61EB5537-A339-4B74-B736-A6E1CA89E38B}"/>
              </a:ext>
            </a:extLst>
          </p:cNvPr>
          <p:cNvSpPr>
            <a:spLocks noGrp="1" noChangeArrowheads="1"/>
          </p:cNvSpPr>
          <p:nvPr>
            <p:ph type="title"/>
          </p:nvPr>
        </p:nvSpPr>
        <p:spPr>
          <a:xfrm>
            <a:off x="574675" y="533400"/>
            <a:ext cx="8001000" cy="1216025"/>
          </a:xfrm>
        </p:spPr>
        <p:txBody>
          <a:bodyPr>
            <a:normAutofit/>
          </a:bodyPr>
          <a:lstStyle/>
          <a:p>
            <a:r>
              <a:rPr lang="en-US" b="1" dirty="0"/>
              <a:t>Meditation in the Classroom – The Maharishi School, Fairfield IA</a:t>
            </a:r>
            <a:r>
              <a:rPr lang="en-US" sz="2200" b="1" dirty="0"/>
              <a:t>  (</a:t>
            </a:r>
            <a:r>
              <a:rPr lang="en-US" sz="2200" dirty="0"/>
              <a:t>Ken Chawkin, </a:t>
            </a:r>
            <a:r>
              <a:rPr lang="en-US" sz="2200" i="1" dirty="0"/>
              <a:t>The Edge</a:t>
            </a:r>
            <a:r>
              <a:rPr lang="en-US" sz="2200" dirty="0"/>
              <a:t>, Aug 1, 2004</a:t>
            </a:r>
            <a:r>
              <a:rPr lang="en-US" sz="2200" b="1" dirty="0"/>
              <a:t>)</a:t>
            </a:r>
            <a:endParaRPr lang="en-US" altLang="en-US" sz="2200" dirty="0"/>
          </a:p>
        </p:txBody>
      </p:sp>
      <p:sp>
        <p:nvSpPr>
          <p:cNvPr id="2" name="Slide Number Placeholder 1">
            <a:extLst>
              <a:ext uri="{FF2B5EF4-FFF2-40B4-BE49-F238E27FC236}">
                <a16:creationId xmlns:a16="http://schemas.microsoft.com/office/drawing/2014/main" id="{F5DE134B-D7F8-4607-B3B6-A82D2429153B}"/>
              </a:ext>
            </a:extLst>
          </p:cNvPr>
          <p:cNvSpPr>
            <a:spLocks noGrp="1"/>
          </p:cNvSpPr>
          <p:nvPr>
            <p:ph type="sldNum" sz="quarter" idx="12"/>
          </p:nvPr>
        </p:nvSpPr>
        <p:spPr/>
        <p:txBody>
          <a:bodyPr/>
          <a:lstStyle/>
          <a:p>
            <a:pPr>
              <a:defRPr/>
            </a:pPr>
            <a:fld id="{A5FDEF12-F04C-4F64-B3D3-BA25FF3E21B4}" type="slidenum">
              <a:rPr lang="en-US" altLang="en-US" smtClean="0"/>
              <a:pPr>
                <a:defRPr/>
              </a:pPr>
              <a:t>50</a:t>
            </a:fld>
            <a:endParaRPr lang="en-US" altLang="en-US"/>
          </a:p>
        </p:txBody>
      </p:sp>
      <p:sp>
        <p:nvSpPr>
          <p:cNvPr id="186372" name="TextBox 4">
            <a:extLst>
              <a:ext uri="{FF2B5EF4-FFF2-40B4-BE49-F238E27FC236}">
                <a16:creationId xmlns:a16="http://schemas.microsoft.com/office/drawing/2014/main" id="{D238FE22-4C31-419B-86B6-452CDAFDAE61}"/>
              </a:ext>
            </a:extLst>
          </p:cNvPr>
          <p:cNvSpPr txBox="1">
            <a:spLocks noChangeArrowheads="1"/>
          </p:cNvSpPr>
          <p:nvPr/>
        </p:nvSpPr>
        <p:spPr bwMode="auto">
          <a:xfrm>
            <a:off x="609600" y="1828801"/>
            <a:ext cx="7848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dirty="0"/>
              <a:t>Dr. Charles Matthews, chairman and former professor of science education at Florida State University: “The students … have the longest attention span of any I have seen in the 30 years of teaching and educational research in public and private schools.” </a:t>
            </a: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200400"/>
            <a:ext cx="1745355" cy="1745355"/>
          </a:xfrm>
          <a:prstGeom prst="rect">
            <a:avLst/>
          </a:prstGeom>
        </p:spPr>
      </p:pic>
      <p:sp>
        <p:nvSpPr>
          <p:cNvPr id="7" name="TextBox 6"/>
          <p:cNvSpPr txBox="1"/>
          <p:nvPr/>
        </p:nvSpPr>
        <p:spPr>
          <a:xfrm>
            <a:off x="574675" y="5124271"/>
            <a:ext cx="7940675" cy="1323439"/>
          </a:xfrm>
          <a:prstGeom prst="rect">
            <a:avLst/>
          </a:prstGeom>
          <a:noFill/>
        </p:spPr>
        <p:txBody>
          <a:bodyPr wrap="square" rtlCol="0">
            <a:spAutoFit/>
          </a:bodyPr>
          <a:lstStyle/>
          <a:p>
            <a:r>
              <a:rPr lang="en-US" sz="2000" dirty="0"/>
              <a:t>Jill Olsen-</a:t>
            </a:r>
            <a:r>
              <a:rPr lang="en-US" sz="2000" dirty="0" err="1"/>
              <a:t>Virlee</a:t>
            </a:r>
            <a:r>
              <a:rPr lang="en-US" sz="2000" dirty="0"/>
              <a:t>, Iowa Teacher of the Year for 1996 from Marion, Iowa: “Your school was truly an inspiration. The inner peace, the concern for one another, the respect and thirst for wisdom and a holistic approach to children are awesome.”</a:t>
            </a:r>
            <a:endParaRPr lang="en-US" altLang="en-US" sz="2000" dirty="0"/>
          </a:p>
        </p:txBody>
      </p:sp>
      <p:sp>
        <p:nvSpPr>
          <p:cNvPr id="10" name="TextBox 4">
            <a:extLst>
              <a:ext uri="{FF2B5EF4-FFF2-40B4-BE49-F238E27FC236}">
                <a16:creationId xmlns:a16="http://schemas.microsoft.com/office/drawing/2014/main" id="{D238FE22-4C31-419B-86B6-452CDAFDAE61}"/>
              </a:ext>
            </a:extLst>
          </p:cNvPr>
          <p:cNvSpPr txBox="1">
            <a:spLocks noChangeArrowheads="1"/>
          </p:cNvSpPr>
          <p:nvPr/>
        </p:nvSpPr>
        <p:spPr bwMode="auto">
          <a:xfrm>
            <a:off x="685800" y="3447871"/>
            <a:ext cx="5562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dirty="0"/>
              <a:t>Julia Herbert, </a:t>
            </a:r>
            <a:r>
              <a:rPr lang="en-US" dirty="0" err="1"/>
              <a:t>Ed.S</a:t>
            </a:r>
            <a:r>
              <a:rPr lang="en-US" dirty="0"/>
              <a:t>., reading consultant in the Washington, D.C., area schools: “… I have never felt such a calm and silent atmosphere in a school of bright, lively, alert children…” </a:t>
            </a:r>
          </a:p>
        </p:txBody>
      </p:sp>
    </p:spTree>
    <p:extLst>
      <p:ext uri="{BB962C8B-B14F-4D97-AF65-F5344CB8AC3E}">
        <p14:creationId xmlns:p14="http://schemas.microsoft.com/office/powerpoint/2010/main" val="3088278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61EB5537-A339-4B74-B736-A6E1CA89E38B}"/>
              </a:ext>
            </a:extLst>
          </p:cNvPr>
          <p:cNvSpPr>
            <a:spLocks noGrp="1" noChangeArrowheads="1"/>
          </p:cNvSpPr>
          <p:nvPr>
            <p:ph type="title"/>
          </p:nvPr>
        </p:nvSpPr>
        <p:spPr>
          <a:xfrm>
            <a:off x="574675" y="533400"/>
            <a:ext cx="8001000" cy="1216025"/>
          </a:xfrm>
        </p:spPr>
        <p:txBody>
          <a:bodyPr>
            <a:normAutofit/>
          </a:bodyPr>
          <a:lstStyle/>
          <a:p>
            <a:r>
              <a:rPr lang="en-US" altLang="en-US" dirty="0"/>
              <a:t>Former Surgeon General Vivek Murthy visits the TM Quiet Time program in San Francisco</a:t>
            </a:r>
          </a:p>
        </p:txBody>
      </p:sp>
      <p:sp>
        <p:nvSpPr>
          <p:cNvPr id="2" name="Slide Number Placeholder 1">
            <a:extLst>
              <a:ext uri="{FF2B5EF4-FFF2-40B4-BE49-F238E27FC236}">
                <a16:creationId xmlns:a16="http://schemas.microsoft.com/office/drawing/2014/main" id="{F5DE134B-D7F8-4607-B3B6-A82D2429153B}"/>
              </a:ext>
            </a:extLst>
          </p:cNvPr>
          <p:cNvSpPr>
            <a:spLocks noGrp="1"/>
          </p:cNvSpPr>
          <p:nvPr>
            <p:ph type="sldNum" sz="quarter" idx="12"/>
          </p:nvPr>
        </p:nvSpPr>
        <p:spPr/>
        <p:txBody>
          <a:bodyPr/>
          <a:lstStyle/>
          <a:p>
            <a:pPr>
              <a:defRPr/>
            </a:pPr>
            <a:fld id="{A5FDEF12-F04C-4F64-B3D3-BA25FF3E21B4}" type="slidenum">
              <a:rPr lang="en-US" altLang="en-US" smtClean="0"/>
              <a:pPr>
                <a:defRPr/>
              </a:pPr>
              <a:t>51</a:t>
            </a:fld>
            <a:endParaRPr lang="en-US" altLang="en-US"/>
          </a:p>
        </p:txBody>
      </p:sp>
      <p:sp>
        <p:nvSpPr>
          <p:cNvPr id="186372" name="TextBox 4">
            <a:extLst>
              <a:ext uri="{FF2B5EF4-FFF2-40B4-BE49-F238E27FC236}">
                <a16:creationId xmlns:a16="http://schemas.microsoft.com/office/drawing/2014/main" id="{D238FE22-4C31-419B-86B6-452CDAFDAE61}"/>
              </a:ext>
            </a:extLst>
          </p:cNvPr>
          <p:cNvSpPr txBox="1">
            <a:spLocks noChangeArrowheads="1"/>
          </p:cNvSpPr>
          <p:nvPr/>
        </p:nvSpPr>
        <p:spPr bwMode="auto">
          <a:xfrm>
            <a:off x="3657600" y="3891677"/>
            <a:ext cx="4876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dirty="0"/>
              <a:t>Murthy: The "Quiet Time" program has revolutionized schools in San Francisco. Grades are up, detentions/suspensions down, happiness on the rise, violence on the decline. These student and faculty practitioners are teaching us about more than stress management. They are teaching us how to love ourselves and one another.</a:t>
            </a:r>
            <a:endParaRPr lang="en-US" alt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979415"/>
            <a:ext cx="7886700" cy="1601985"/>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92" y="3977230"/>
            <a:ext cx="2895600" cy="2171700"/>
          </a:xfrm>
          <a:prstGeom prst="rect">
            <a:avLst/>
          </a:prstGeom>
        </p:spPr>
      </p:pic>
    </p:spTree>
    <p:extLst>
      <p:ext uri="{BB962C8B-B14F-4D97-AF65-F5344CB8AC3E}">
        <p14:creationId xmlns:p14="http://schemas.microsoft.com/office/powerpoint/2010/main" val="349500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61EB5537-A339-4B74-B736-A6E1CA89E38B}"/>
              </a:ext>
            </a:extLst>
          </p:cNvPr>
          <p:cNvSpPr>
            <a:spLocks noGrp="1" noChangeArrowheads="1"/>
          </p:cNvSpPr>
          <p:nvPr>
            <p:ph type="title"/>
          </p:nvPr>
        </p:nvSpPr>
        <p:spPr>
          <a:xfrm>
            <a:off x="574675" y="533400"/>
            <a:ext cx="8001000" cy="1216025"/>
          </a:xfrm>
        </p:spPr>
        <p:txBody>
          <a:bodyPr>
            <a:normAutofit/>
          </a:bodyPr>
          <a:lstStyle/>
          <a:p>
            <a:r>
              <a:rPr lang="en-US" altLang="en-US" dirty="0"/>
              <a:t>The Maharishi Effect</a:t>
            </a:r>
          </a:p>
        </p:txBody>
      </p:sp>
      <p:sp>
        <p:nvSpPr>
          <p:cNvPr id="2" name="Slide Number Placeholder 1">
            <a:extLst>
              <a:ext uri="{FF2B5EF4-FFF2-40B4-BE49-F238E27FC236}">
                <a16:creationId xmlns:a16="http://schemas.microsoft.com/office/drawing/2014/main" id="{F5DE134B-D7F8-4607-B3B6-A82D2429153B}"/>
              </a:ext>
            </a:extLst>
          </p:cNvPr>
          <p:cNvSpPr>
            <a:spLocks noGrp="1"/>
          </p:cNvSpPr>
          <p:nvPr>
            <p:ph type="sldNum" sz="quarter" idx="12"/>
          </p:nvPr>
        </p:nvSpPr>
        <p:spPr/>
        <p:txBody>
          <a:bodyPr/>
          <a:lstStyle/>
          <a:p>
            <a:pPr>
              <a:defRPr/>
            </a:pPr>
            <a:fld id="{A5FDEF12-F04C-4F64-B3D3-BA25FF3E21B4}" type="slidenum">
              <a:rPr lang="en-US" altLang="en-US" smtClean="0"/>
              <a:pPr>
                <a:defRPr/>
              </a:pPr>
              <a:t>52</a:t>
            </a:fld>
            <a:endParaRPr lang="en-US" altLang="en-US"/>
          </a:p>
        </p:txBody>
      </p:sp>
      <p:sp>
        <p:nvSpPr>
          <p:cNvPr id="3" name="Content Placeholder 2"/>
          <p:cNvSpPr>
            <a:spLocks noGrp="1"/>
          </p:cNvSpPr>
          <p:nvPr>
            <p:ph idx="1"/>
          </p:nvPr>
        </p:nvSpPr>
        <p:spPr>
          <a:xfrm>
            <a:off x="571500" y="1820862"/>
            <a:ext cx="7886700" cy="4351338"/>
          </a:xfrm>
        </p:spPr>
        <p:txBody>
          <a:bodyPr>
            <a:normAutofit/>
          </a:bodyPr>
          <a:lstStyle/>
          <a:p>
            <a:pPr>
              <a:lnSpc>
                <a:spcPct val="100000"/>
              </a:lnSpc>
            </a:pPr>
            <a:r>
              <a:rPr lang="en-US" sz="2800" dirty="0"/>
              <a:t>Among the hundreds of studies of the practice of Transcendental Meditation (TM), there are over 50 studies of individuals or groups practicing the TM and/or TM-Sidhi programs and association with indicators of the larger society’s quality of life, such as indicators of conflict (the Maharishi Effect).</a:t>
            </a:r>
          </a:p>
        </p:txBody>
      </p:sp>
    </p:spTree>
    <p:extLst>
      <p:ext uri="{BB962C8B-B14F-4D97-AF65-F5344CB8AC3E}">
        <p14:creationId xmlns:p14="http://schemas.microsoft.com/office/powerpoint/2010/main" val="1895929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28600"/>
            <a:ext cx="9144000" cy="758952"/>
          </a:xfrm>
        </p:spPr>
        <p:txBody>
          <a:bodyPr>
            <a:noAutofit/>
          </a:bodyPr>
          <a:lstStyle/>
          <a:p>
            <a:pPr>
              <a:lnSpc>
                <a:spcPct val="110000"/>
              </a:lnSpc>
            </a:pPr>
            <a:r>
              <a:rPr lang="en-US" sz="2300" b="1" dirty="0">
                <a:solidFill>
                  <a:srgbClr val="223A11"/>
                </a:solidFill>
              </a:rPr>
              <a:t>Mozambique President Joachim </a:t>
            </a:r>
            <a:r>
              <a:rPr lang="en-US" sz="2300" b="1" dirty="0" err="1">
                <a:solidFill>
                  <a:srgbClr val="223A11"/>
                </a:solidFill>
              </a:rPr>
              <a:t>Chissano</a:t>
            </a:r>
            <a:r>
              <a:rPr lang="en-US" sz="2300" b="1" dirty="0">
                <a:solidFill>
                  <a:srgbClr val="223A11"/>
                </a:solidFill>
              </a:rPr>
              <a:t> credits TM with ending the civil war in that country.</a:t>
            </a:r>
          </a:p>
        </p:txBody>
      </p:sp>
      <p:pic>
        <p:nvPicPr>
          <p:cNvPr id="3" name="Content Placeholder 2" descr="P1030564-20131015.png"/>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t="3078" b="3608"/>
          <a:stretch/>
        </p:blipFill>
        <p:spPr>
          <a:xfrm>
            <a:off x="1697151" y="1736966"/>
            <a:ext cx="5772402" cy="4041941"/>
          </a:xfrm>
          <a:ln w="57150" cmpd="sng">
            <a:solidFill>
              <a:srgbClr val="61898A"/>
            </a:solidFill>
          </a:ln>
        </p:spPr>
      </p:pic>
      <p:sp>
        <p:nvSpPr>
          <p:cNvPr id="6" name="TextBox 5"/>
          <p:cNvSpPr txBox="1"/>
          <p:nvPr/>
        </p:nvSpPr>
        <p:spPr>
          <a:xfrm>
            <a:off x="-281" y="5814072"/>
            <a:ext cx="91440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23A11"/>
                </a:solidFill>
                <a:effectLst/>
                <a:uLnTx/>
                <a:uFillTx/>
                <a:latin typeface="Times New Roman" charset="0"/>
                <a:ea typeface="Times New Roman" charset="0"/>
                <a:cs typeface="Times New Roman" charset="0"/>
              </a:rPr>
              <a:t>From left to right: Richard Robertson, President Joaquim </a:t>
            </a:r>
            <a:r>
              <a:rPr kumimoji="0" lang="en-US" sz="1600" b="1" i="0" u="none" strike="noStrike" kern="1200" cap="none" spc="0" normalizeH="0" baseline="0" noProof="0" dirty="0" err="1">
                <a:ln>
                  <a:noFill/>
                </a:ln>
                <a:solidFill>
                  <a:srgbClr val="223A11"/>
                </a:solidFill>
                <a:effectLst/>
                <a:uLnTx/>
                <a:uFillTx/>
                <a:latin typeface="Times New Roman" charset="0"/>
                <a:ea typeface="Times New Roman" charset="0"/>
                <a:cs typeface="Times New Roman" charset="0"/>
              </a:rPr>
              <a:t>Chissano</a:t>
            </a:r>
            <a:r>
              <a:rPr kumimoji="0" lang="en-US" sz="1600" b="1" i="0" u="none" strike="noStrike" kern="1200" cap="none" spc="0" normalizeH="0" baseline="0" noProof="0" dirty="0">
                <a:ln>
                  <a:noFill/>
                </a:ln>
                <a:solidFill>
                  <a:srgbClr val="223A11"/>
                </a:solidFill>
                <a:effectLst/>
                <a:uLnTx/>
                <a:uFillTx/>
                <a:latin typeface="Times New Roman" charset="0"/>
                <a:ea typeface="Times New Roman" charset="0"/>
                <a:cs typeface="Times New Roman" charset="0"/>
              </a:rPr>
              <a:t>, Janine </a:t>
            </a:r>
            <a:r>
              <a:rPr kumimoji="0" lang="en-US" sz="1600" b="1" i="0" u="none" strike="noStrike" kern="1200" cap="none" spc="0" normalizeH="0" baseline="0" noProof="0" dirty="0" err="1">
                <a:ln>
                  <a:noFill/>
                </a:ln>
                <a:solidFill>
                  <a:srgbClr val="223A11"/>
                </a:solidFill>
                <a:effectLst/>
                <a:uLnTx/>
                <a:uFillTx/>
                <a:latin typeface="Times New Roman" charset="0"/>
                <a:ea typeface="Times New Roman" charset="0"/>
                <a:cs typeface="Times New Roman" charset="0"/>
              </a:rPr>
              <a:t>Decot</a:t>
            </a:r>
            <a:r>
              <a:rPr kumimoji="0" lang="en-US" sz="1600" b="1" i="0" u="none" strike="noStrike" kern="1200" cap="none" spc="0" normalizeH="0" baseline="0" noProof="0" dirty="0">
                <a:ln>
                  <a:noFill/>
                </a:ln>
                <a:solidFill>
                  <a:srgbClr val="223A11"/>
                </a:solidFill>
                <a:effectLst/>
                <a:uLnTx/>
                <a:uFillTx/>
                <a:latin typeface="Times New Roman" charset="0"/>
                <a:ea typeface="Times New Roman" charset="0"/>
                <a:cs typeface="Times New Roman" charset="0"/>
              </a:rPr>
              <a:t> Robertson and Antonio Gonçalves at the </a:t>
            </a:r>
            <a:r>
              <a:rPr kumimoji="0" lang="en-US" sz="1600" b="1" i="0" u="none" strike="noStrike" kern="1200" cap="none" spc="0" normalizeH="0" baseline="0" noProof="0" dirty="0" err="1">
                <a:ln>
                  <a:noFill/>
                </a:ln>
                <a:solidFill>
                  <a:srgbClr val="223A11"/>
                </a:solidFill>
                <a:effectLst/>
                <a:uLnTx/>
                <a:uFillTx/>
                <a:latin typeface="Times New Roman" charset="0"/>
                <a:ea typeface="Times New Roman" charset="0"/>
                <a:cs typeface="Times New Roman" charset="0"/>
              </a:rPr>
              <a:t>Fundaçao</a:t>
            </a:r>
            <a:r>
              <a:rPr kumimoji="0" lang="en-US" sz="1600" b="1" i="0" u="none" strike="noStrike" kern="1200" cap="none" spc="0" normalizeH="0" baseline="0" noProof="0" dirty="0">
                <a:ln>
                  <a:noFill/>
                </a:ln>
                <a:solidFill>
                  <a:srgbClr val="223A11"/>
                </a:solidFill>
                <a:effectLst/>
                <a:uLnTx/>
                <a:uFillTx/>
                <a:latin typeface="Times New Roman" charset="0"/>
                <a:ea typeface="Times New Roman" charset="0"/>
                <a:cs typeface="Times New Roman" charset="0"/>
              </a:rPr>
              <a:t> Joaquim </a:t>
            </a:r>
            <a:r>
              <a:rPr kumimoji="0" lang="en-US" sz="1600" b="1" i="0" u="none" strike="noStrike" kern="1200" cap="none" spc="0" normalizeH="0" baseline="0" noProof="0" dirty="0" err="1">
                <a:ln>
                  <a:noFill/>
                </a:ln>
                <a:solidFill>
                  <a:srgbClr val="223A11"/>
                </a:solidFill>
                <a:effectLst/>
                <a:uLnTx/>
                <a:uFillTx/>
                <a:latin typeface="Times New Roman" charset="0"/>
                <a:ea typeface="Times New Roman" charset="0"/>
                <a:cs typeface="Times New Roman" charset="0"/>
              </a:rPr>
              <a:t>Chissano</a:t>
            </a:r>
            <a:r>
              <a:rPr kumimoji="0" lang="en-US" sz="1600" b="1" i="0" u="none" strike="noStrike" kern="1200" cap="none" spc="0" normalizeH="0" baseline="0" noProof="0" dirty="0">
                <a:ln>
                  <a:noFill/>
                </a:ln>
                <a:solidFill>
                  <a:srgbClr val="223A11"/>
                </a:solidFill>
                <a:effectLst/>
                <a:uLnTx/>
                <a:uFillTx/>
                <a:latin typeface="Times New Roman" charset="0"/>
                <a:ea typeface="Times New Roman" charset="0"/>
                <a:cs typeface="Times New Roman" charset="0"/>
              </a:rPr>
              <a:t> in Maputo</a:t>
            </a:r>
          </a:p>
        </p:txBody>
      </p:sp>
      <p:sp>
        <p:nvSpPr>
          <p:cNvPr id="8" name="TextBox 7"/>
          <p:cNvSpPr txBox="1"/>
          <p:nvPr/>
        </p:nvSpPr>
        <p:spPr>
          <a:xfrm>
            <a:off x="914400" y="6371902"/>
            <a:ext cx="72891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90"/>
                </a:solidFill>
                <a:effectLst/>
                <a:uLnTx/>
                <a:uFillTx/>
                <a:latin typeface="Times New Roman"/>
                <a:ea typeface="+mn-ea"/>
                <a:cs typeface="Times New Roman"/>
              </a:rPr>
              <a:t>http://</a:t>
            </a:r>
            <a:r>
              <a:rPr kumimoji="0" lang="en-US" sz="1400" b="1" i="0" u="none" strike="noStrike" kern="1200" cap="none" spc="0" normalizeH="0" baseline="0" noProof="0" dirty="0" err="1">
                <a:ln>
                  <a:noFill/>
                </a:ln>
                <a:solidFill>
                  <a:srgbClr val="000090"/>
                </a:solidFill>
                <a:effectLst/>
                <a:uLnTx/>
                <a:uFillTx/>
                <a:latin typeface="Times New Roman"/>
                <a:ea typeface="+mn-ea"/>
                <a:cs typeface="Times New Roman"/>
              </a:rPr>
              <a:t>www.bienfaits-meditation.com</a:t>
            </a:r>
            <a:r>
              <a:rPr kumimoji="0" lang="en-US" sz="1400" b="1" i="0" u="none" strike="noStrike" kern="1200" cap="none" spc="0" normalizeH="0" baseline="0" noProof="0" dirty="0">
                <a:ln>
                  <a:noFill/>
                </a:ln>
                <a:solidFill>
                  <a:srgbClr val="000090"/>
                </a:solidFill>
                <a:effectLst/>
                <a:uLnTx/>
                <a:uFillTx/>
                <a:latin typeface="Times New Roman"/>
                <a:ea typeface="+mn-ea"/>
                <a:cs typeface="Times New Roman"/>
              </a:rPr>
              <a:t>/en/</a:t>
            </a:r>
            <a:r>
              <a:rPr kumimoji="0" lang="en-US" sz="1400" b="1" i="0" u="none" strike="noStrike" kern="1200" cap="none" spc="0" normalizeH="0" baseline="0" noProof="0" dirty="0" err="1">
                <a:ln>
                  <a:noFill/>
                </a:ln>
                <a:solidFill>
                  <a:srgbClr val="000090"/>
                </a:solidFill>
                <a:effectLst/>
                <a:uLnTx/>
                <a:uFillTx/>
                <a:latin typeface="Times New Roman"/>
                <a:ea typeface="+mn-ea"/>
                <a:cs typeface="Times New Roman"/>
              </a:rPr>
              <a:t>the_beatles_and_tm</a:t>
            </a:r>
            <a:r>
              <a:rPr kumimoji="0" lang="en-US" sz="1400" b="1" i="0" u="none" strike="noStrike" kern="1200" cap="none" spc="0" normalizeH="0" baseline="0" noProof="0" dirty="0">
                <a:ln>
                  <a:noFill/>
                </a:ln>
                <a:solidFill>
                  <a:srgbClr val="000090"/>
                </a:solidFill>
                <a:effectLst/>
                <a:uLnTx/>
                <a:uFillTx/>
                <a:latin typeface="Times New Roman"/>
                <a:ea typeface="+mn-ea"/>
                <a:cs typeface="Times New Roman"/>
              </a:rPr>
              <a:t>/celebrities/</a:t>
            </a:r>
            <a:r>
              <a:rPr kumimoji="0" lang="en-US" sz="1400" b="1" i="0" u="none" strike="noStrike" kern="1200" cap="none" spc="0" normalizeH="0" baseline="0" noProof="0" dirty="0" err="1">
                <a:ln>
                  <a:noFill/>
                </a:ln>
                <a:solidFill>
                  <a:srgbClr val="000090"/>
                </a:solidFill>
                <a:effectLst/>
                <a:uLnTx/>
                <a:uFillTx/>
                <a:latin typeface="Times New Roman"/>
                <a:ea typeface="+mn-ea"/>
                <a:cs typeface="Times New Roman"/>
              </a:rPr>
              <a:t>joachim-chissano_en</a:t>
            </a:r>
            <a:r>
              <a:rPr kumimoji="0" lang="en-US" sz="1400" b="1" i="0" u="none" strike="noStrike" kern="1200" cap="none" spc="0" normalizeH="0" baseline="0" noProof="0" dirty="0">
                <a:ln>
                  <a:noFill/>
                </a:ln>
                <a:solidFill>
                  <a:srgbClr val="000090"/>
                </a:solidFill>
                <a:effectLst/>
                <a:uLnTx/>
                <a:uFillTx/>
                <a:latin typeface="Times New Roman"/>
                <a:ea typeface="+mn-ea"/>
                <a:cs typeface="Times New Roman"/>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90"/>
              </a:solidFill>
              <a:effectLst/>
              <a:uLnTx/>
              <a:uFillTx/>
              <a:latin typeface="Times New Roman"/>
              <a:ea typeface="+mn-ea"/>
              <a:cs typeface="Times New Roman"/>
            </a:endParaRPr>
          </a:p>
        </p:txBody>
      </p:sp>
    </p:spTree>
    <p:extLst>
      <p:ext uri="{BB962C8B-B14F-4D97-AF65-F5344CB8AC3E}">
        <p14:creationId xmlns:p14="http://schemas.microsoft.com/office/powerpoint/2010/main" val="899917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223A11"/>
                </a:solidFill>
              </a:rPr>
              <a:t>Ntwananu Elementary School, Maputo</a:t>
            </a:r>
          </a:p>
        </p:txBody>
      </p:sp>
      <p:pic>
        <p:nvPicPr>
          <p:cNvPr id="4" name="Content Placeholder 3" descr="P1030920-20131031.png"/>
          <p:cNvPicPr>
            <a:picLocks noGrp="1" noChangeAspect="1"/>
          </p:cNvPicPr>
          <p:nvPr>
            <p:ph sz="quarter" idx="1"/>
          </p:nvPr>
        </p:nvPicPr>
        <p:blipFill>
          <a:blip r:embed="rId3">
            <a:extLst>
              <a:ext uri="{28A0092B-C50C-407E-A947-70E740481C1C}">
                <a14:useLocalDpi xmlns:a14="http://schemas.microsoft.com/office/drawing/2010/main" val="0"/>
              </a:ext>
            </a:extLst>
          </a:blip>
          <a:srcRect t="14159" b="14159"/>
          <a:stretch>
            <a:fillRect/>
          </a:stretch>
        </p:blipFill>
        <p:spPr>
          <a:xfrm>
            <a:off x="738836" y="1796080"/>
            <a:ext cx="7645994" cy="4110753"/>
          </a:xfrm>
          <a:ln w="57150" cmpd="sng">
            <a:solidFill>
              <a:srgbClr val="61898A"/>
            </a:solidFill>
          </a:ln>
        </p:spPr>
      </p:pic>
      <p:sp>
        <p:nvSpPr>
          <p:cNvPr id="5" name="TextBox 4"/>
          <p:cNvSpPr txBox="1"/>
          <p:nvPr/>
        </p:nvSpPr>
        <p:spPr>
          <a:xfrm>
            <a:off x="0" y="6017304"/>
            <a:ext cx="91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0541" cmpd="sng">
                  <a:solidFill>
                    <a:srgbClr val="7D7D7D">
                      <a:tint val="100000"/>
                      <a:shade val="100000"/>
                      <a:satMod val="110000"/>
                    </a:srgbClr>
                  </a:solidFill>
                  <a:prstDash val="solid"/>
                </a:ln>
                <a:solidFill>
                  <a:srgbClr val="223A11"/>
                </a:solidFill>
                <a:effectLst/>
                <a:uLnTx/>
                <a:uFillTx/>
                <a:latin typeface="Times New Roman" charset="0"/>
                <a:ea typeface="Times New Roman" charset="0"/>
                <a:cs typeface="Times New Roman" charset="0"/>
              </a:rPr>
              <a:t>All students meditating after the school’s morning assembly</a:t>
            </a:r>
          </a:p>
        </p:txBody>
      </p:sp>
    </p:spTree>
    <p:extLst>
      <p:ext uri="{BB962C8B-B14F-4D97-AF65-F5344CB8AC3E}">
        <p14:creationId xmlns:p14="http://schemas.microsoft.com/office/powerpoint/2010/main" val="42196313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IEBO </a:t>
            </a:r>
            <a:r>
              <a:rPr lang="en-US" dirty="0" err="1"/>
              <a:t>Ocotepec</a:t>
            </a:r>
            <a:r>
              <a:rPr lang="en-US" dirty="0"/>
              <a:t>, </a:t>
            </a:r>
            <a:r>
              <a:rPr lang="en-US" dirty="0" err="1"/>
              <a:t>Mixteca</a:t>
            </a:r>
            <a:r>
              <a:rPr lang="en-US" dirty="0"/>
              <a:t>, Oaxaca</a:t>
            </a:r>
          </a:p>
        </p:txBody>
      </p:sp>
      <p:pic>
        <p:nvPicPr>
          <p:cNvPr id="4"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3" r="-3"/>
          <a:stretch>
            <a:fillRect/>
          </a:stretch>
        </p:blipFill>
        <p:spPr>
          <a:xfrm>
            <a:off x="1640544" y="1771274"/>
            <a:ext cx="5887572" cy="4392442"/>
          </a:xfrm>
          <a:ln w="57150" cmpd="sng">
            <a:solidFill>
              <a:srgbClr val="61898A"/>
            </a:solidFill>
          </a:ln>
        </p:spPr>
      </p:pic>
    </p:spTree>
    <p:extLst>
      <p:ext uri="{BB962C8B-B14F-4D97-AF65-F5344CB8AC3E}">
        <p14:creationId xmlns:p14="http://schemas.microsoft.com/office/powerpoint/2010/main" val="41498354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Santa Maria </a:t>
            </a:r>
            <a:r>
              <a:rPr lang="en-US" dirty="0" err="1"/>
              <a:t>Tepantlali</a:t>
            </a:r>
            <a:r>
              <a:rPr lang="en-US" dirty="0"/>
              <a:t>, Sierra Norte, Oaxaca</a:t>
            </a:r>
          </a:p>
        </p:txBody>
      </p:sp>
      <p:pic>
        <p:nvPicPr>
          <p:cNvPr id="4" name="Content Placeholder 3"/>
          <p:cNvPicPr>
            <a:picLocks noGrp="1" noChangeAspect="1"/>
          </p:cNvPicPr>
          <p:nvPr>
            <p:ph idx="1"/>
          </p:nvPr>
        </p:nvPicPr>
        <p:blipFill rotWithShape="1">
          <a:blip r:embed="rId3"/>
          <a:srcRect t="8089" b="15214"/>
          <a:stretch/>
        </p:blipFill>
        <p:spPr>
          <a:xfrm>
            <a:off x="937564" y="1830304"/>
            <a:ext cx="7268063" cy="4161692"/>
          </a:xfrm>
          <a:ln w="57150" cmpd="sng">
            <a:solidFill>
              <a:srgbClr val="61898A"/>
            </a:solidFill>
          </a:ln>
        </p:spPr>
      </p:pic>
    </p:spTree>
    <p:extLst>
      <p:ext uri="{BB962C8B-B14F-4D97-AF65-F5344CB8AC3E}">
        <p14:creationId xmlns:p14="http://schemas.microsoft.com/office/powerpoint/2010/main" val="42930055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61EB5537-A339-4B74-B736-A6E1CA89E38B}"/>
              </a:ext>
            </a:extLst>
          </p:cNvPr>
          <p:cNvSpPr>
            <a:spLocks noGrp="1" noChangeArrowheads="1"/>
          </p:cNvSpPr>
          <p:nvPr>
            <p:ph type="title"/>
          </p:nvPr>
        </p:nvSpPr>
        <p:spPr>
          <a:xfrm>
            <a:off x="574675" y="533400"/>
            <a:ext cx="8001000" cy="1216025"/>
          </a:xfrm>
        </p:spPr>
        <p:txBody>
          <a:bodyPr>
            <a:normAutofit/>
          </a:bodyPr>
          <a:lstStyle/>
          <a:p>
            <a:r>
              <a:rPr lang="en-US" altLang="en-US" dirty="0"/>
              <a:t>The Maharishi Effect – Example papers</a:t>
            </a:r>
          </a:p>
        </p:txBody>
      </p:sp>
      <p:sp>
        <p:nvSpPr>
          <p:cNvPr id="2" name="Slide Number Placeholder 1">
            <a:extLst>
              <a:ext uri="{FF2B5EF4-FFF2-40B4-BE49-F238E27FC236}">
                <a16:creationId xmlns:a16="http://schemas.microsoft.com/office/drawing/2014/main" id="{F5DE134B-D7F8-4607-B3B6-A82D2429153B}"/>
              </a:ext>
            </a:extLst>
          </p:cNvPr>
          <p:cNvSpPr>
            <a:spLocks noGrp="1"/>
          </p:cNvSpPr>
          <p:nvPr>
            <p:ph type="sldNum" sz="quarter" idx="12"/>
          </p:nvPr>
        </p:nvSpPr>
        <p:spPr/>
        <p:txBody>
          <a:bodyPr/>
          <a:lstStyle/>
          <a:p>
            <a:pPr>
              <a:defRPr/>
            </a:pPr>
            <a:fld id="{A5FDEF12-F04C-4F64-B3D3-BA25FF3E21B4}" type="slidenum">
              <a:rPr lang="en-US" altLang="en-US" smtClean="0"/>
              <a:pPr>
                <a:defRPr/>
              </a:pPr>
              <a:t>57</a:t>
            </a:fld>
            <a:endParaRPr lang="en-US" altLang="en-US"/>
          </a:p>
        </p:txBody>
      </p:sp>
      <p:sp>
        <p:nvSpPr>
          <p:cNvPr id="3" name="Content Placeholder 2"/>
          <p:cNvSpPr>
            <a:spLocks noGrp="1"/>
          </p:cNvSpPr>
          <p:nvPr>
            <p:ph idx="1"/>
          </p:nvPr>
        </p:nvSpPr>
        <p:spPr>
          <a:xfrm>
            <a:off x="571500" y="1820862"/>
            <a:ext cx="8115300" cy="4351338"/>
          </a:xfrm>
        </p:spPr>
        <p:txBody>
          <a:bodyPr>
            <a:normAutofit fontScale="25000" lnSpcReduction="20000"/>
          </a:bodyPr>
          <a:lstStyle/>
          <a:p>
            <a:pPr>
              <a:lnSpc>
                <a:spcPct val="120000"/>
              </a:lnSpc>
            </a:pPr>
            <a:r>
              <a:rPr lang="en-US" sz="6400" dirty="0"/>
              <a:t>Orme-Johnson, D. W., C. N. Alexander, J. L. Davies, H. M. Chandler, and W. E. Larimore. “International peace project in the Middle East: The effect of the Maharishi Technology of the Unified Field.” </a:t>
            </a:r>
            <a:r>
              <a:rPr lang="en-US" sz="6400" i="1" dirty="0"/>
              <a:t>Journal of Conflict Resolution</a:t>
            </a:r>
            <a:r>
              <a:rPr lang="en-US" sz="6400" dirty="0"/>
              <a:t> 1988; 32(4):776–812.</a:t>
            </a:r>
          </a:p>
          <a:p>
            <a:pPr>
              <a:lnSpc>
                <a:spcPct val="120000"/>
              </a:lnSpc>
            </a:pPr>
            <a:r>
              <a:rPr lang="en-US" sz="6400" dirty="0" err="1"/>
              <a:t>Dillbeck</a:t>
            </a:r>
            <a:r>
              <a:rPr lang="en-US" sz="6400" dirty="0"/>
              <a:t>, M. C. "Test of a field theory of consciousness and social change: Time series analysis of participation in the TM-Sidhi program and reduction of violent death in the U.S." Social Indicators Research 1990; 22:399–418.</a:t>
            </a:r>
          </a:p>
          <a:p>
            <a:pPr>
              <a:lnSpc>
                <a:spcPct val="120000"/>
              </a:lnSpc>
            </a:pPr>
            <a:r>
              <a:rPr lang="en-US" sz="6400" dirty="0" err="1"/>
              <a:t>Dillbeck</a:t>
            </a:r>
            <a:r>
              <a:rPr lang="en-US" sz="6400" dirty="0"/>
              <a:t>, M. C., and M. V. </a:t>
            </a:r>
            <a:r>
              <a:rPr lang="en-US" sz="6400" dirty="0" err="1"/>
              <a:t>Rainforth</a:t>
            </a:r>
            <a:r>
              <a:rPr lang="en-US" sz="6400" dirty="0"/>
              <a:t>. "Impact assessment analysis of behavioral quality of life indices: Effects of group practice of the Transcendental Meditation and TM-Sidhi program." Proceedings of the American Statistical Association, Social Statistics Section 1996:38–43. </a:t>
            </a:r>
          </a:p>
          <a:p>
            <a:pPr>
              <a:lnSpc>
                <a:spcPct val="120000"/>
              </a:lnSpc>
            </a:pPr>
            <a:r>
              <a:rPr lang="en-US" sz="6400" dirty="0"/>
              <a:t>Walton, K. G., K. L. Cavanaugh, and N. D. Pugh. “Effect of group practice of the Transcendental Meditation program on biochemical indicators of stress in non-meditators: A prospective time series study.” Journal of Social Behavior and Personality 2005;17(1):339-376.</a:t>
            </a:r>
          </a:p>
          <a:p>
            <a:pPr marL="0" indent="0">
              <a:spcBef>
                <a:spcPts val="1600"/>
              </a:spcBef>
              <a:buNone/>
            </a:pPr>
            <a:r>
              <a:rPr lang="en-US" sz="5600" dirty="0"/>
              <a:t>See full list and discussion at:</a:t>
            </a:r>
          </a:p>
          <a:p>
            <a:r>
              <a:rPr lang="en-US" sz="5600" dirty="0"/>
              <a:t> </a:t>
            </a:r>
            <a:r>
              <a:rPr lang="en-US" sz="5600" dirty="0">
                <a:hlinkClick r:id="rId3"/>
              </a:rPr>
              <a:t>www.truthabouttm.org/documentFiles/20.doc</a:t>
            </a:r>
            <a:endParaRPr lang="en-US" sz="5600" dirty="0"/>
          </a:p>
          <a:p>
            <a:r>
              <a:rPr lang="en-US" sz="5600" dirty="0">
                <a:hlinkClick r:id="rId4"/>
              </a:rPr>
              <a:t>http://www.truthabouttm.org/truth/societaleffects/critics-rebuttals/</a:t>
            </a:r>
            <a:endParaRPr lang="en-US" sz="5600" dirty="0"/>
          </a:p>
        </p:txBody>
      </p:sp>
    </p:spTree>
    <p:extLst>
      <p:ext uri="{BB962C8B-B14F-4D97-AF65-F5344CB8AC3E}">
        <p14:creationId xmlns:p14="http://schemas.microsoft.com/office/powerpoint/2010/main" val="21835204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61EB5537-A339-4B74-B736-A6E1CA89E38B}"/>
              </a:ext>
            </a:extLst>
          </p:cNvPr>
          <p:cNvSpPr>
            <a:spLocks noGrp="1" noChangeArrowheads="1"/>
          </p:cNvSpPr>
          <p:nvPr>
            <p:ph type="title"/>
          </p:nvPr>
        </p:nvSpPr>
        <p:spPr>
          <a:xfrm>
            <a:off x="2666999" y="533400"/>
            <a:ext cx="5908675" cy="1216025"/>
          </a:xfrm>
        </p:spPr>
        <p:txBody>
          <a:bodyPr>
            <a:normAutofit/>
          </a:bodyPr>
          <a:lstStyle/>
          <a:p>
            <a:r>
              <a:rPr lang="en-US" altLang="en-US" dirty="0"/>
              <a:t>The Maharishi Effect – Invincible Military</a:t>
            </a:r>
          </a:p>
        </p:txBody>
      </p:sp>
      <p:sp>
        <p:nvSpPr>
          <p:cNvPr id="2" name="Slide Number Placeholder 1">
            <a:extLst>
              <a:ext uri="{FF2B5EF4-FFF2-40B4-BE49-F238E27FC236}">
                <a16:creationId xmlns:a16="http://schemas.microsoft.com/office/drawing/2014/main" id="{F5DE134B-D7F8-4607-B3B6-A82D2429153B}"/>
              </a:ext>
            </a:extLst>
          </p:cNvPr>
          <p:cNvSpPr>
            <a:spLocks noGrp="1"/>
          </p:cNvSpPr>
          <p:nvPr>
            <p:ph type="sldNum" sz="quarter" idx="12"/>
          </p:nvPr>
        </p:nvSpPr>
        <p:spPr/>
        <p:txBody>
          <a:bodyPr/>
          <a:lstStyle/>
          <a:p>
            <a:pPr>
              <a:defRPr/>
            </a:pPr>
            <a:fld id="{A5FDEF12-F04C-4F64-B3D3-BA25FF3E21B4}" type="slidenum">
              <a:rPr lang="en-US" altLang="en-US" smtClean="0"/>
              <a:pPr>
                <a:defRPr/>
              </a:pPr>
              <a:t>58</a:t>
            </a:fld>
            <a:endParaRPr lang="en-US" altLang="en-US"/>
          </a:p>
        </p:txBody>
      </p:sp>
      <p:sp>
        <p:nvSpPr>
          <p:cNvPr id="3" name="Content Placeholder 2"/>
          <p:cNvSpPr>
            <a:spLocks noGrp="1"/>
          </p:cNvSpPr>
          <p:nvPr>
            <p:ph idx="1"/>
          </p:nvPr>
        </p:nvSpPr>
        <p:spPr>
          <a:xfrm>
            <a:off x="2667000" y="2201862"/>
            <a:ext cx="5638800" cy="4351338"/>
          </a:xfrm>
        </p:spPr>
        <p:txBody>
          <a:bodyPr>
            <a:normAutofit/>
          </a:bodyPr>
          <a:lstStyle/>
          <a:p>
            <a:pPr marL="0" indent="0">
              <a:spcBef>
                <a:spcPts val="1200"/>
              </a:spcBef>
              <a:buNone/>
            </a:pPr>
            <a:r>
              <a:rPr lang="en-US" sz="2800" dirty="0">
                <a:hlinkClick r:id="rId3"/>
              </a:rPr>
              <a:t>Nepal</a:t>
            </a:r>
            <a:r>
              <a:rPr lang="en-US" sz="2800" dirty="0"/>
              <a:t>, </a:t>
            </a:r>
            <a:r>
              <a:rPr lang="en-US" sz="2800" dirty="0">
                <a:hlinkClick r:id="rId4"/>
              </a:rPr>
              <a:t>Ukraine</a:t>
            </a:r>
            <a:r>
              <a:rPr lang="en-US" sz="2800" dirty="0"/>
              <a:t>, and several militaries in </a:t>
            </a:r>
            <a:r>
              <a:rPr lang="en-US" sz="2800" dirty="0">
                <a:hlinkClick r:id="rId5"/>
              </a:rPr>
              <a:t>Latin America</a:t>
            </a:r>
            <a:r>
              <a:rPr lang="en-US" sz="2800" dirty="0"/>
              <a:t> are participating</a:t>
            </a:r>
          </a:p>
          <a:p>
            <a:pPr marL="0" indent="0">
              <a:spcBef>
                <a:spcPts val="1200"/>
              </a:spcBef>
              <a:buNone/>
            </a:pPr>
            <a:endParaRPr lang="en-US" sz="2800" dirty="0"/>
          </a:p>
          <a:p>
            <a:pPr marL="0" indent="0">
              <a:spcBef>
                <a:spcPts val="1200"/>
              </a:spcBef>
              <a:buNone/>
            </a:pPr>
            <a:endParaRPr lang="en-US" sz="2800" dirty="0"/>
          </a:p>
          <a:p>
            <a:pPr marL="0" indent="0">
              <a:spcBef>
                <a:spcPts val="1200"/>
              </a:spcBef>
              <a:buNone/>
            </a:pPr>
            <a:r>
              <a:rPr lang="en-US" sz="2000" dirty="0"/>
              <a:t>(left: Ecuador: http://www.davidleffler.com/enewsletter/20100703_IDT_News.html)</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0"/>
            <a:ext cx="2171398" cy="6858000"/>
          </a:xfrm>
          <a:prstGeom prst="rect">
            <a:avLst/>
          </a:prstGeom>
        </p:spPr>
      </p:pic>
    </p:spTree>
    <p:extLst>
      <p:ext uri="{BB962C8B-B14F-4D97-AF65-F5344CB8AC3E}">
        <p14:creationId xmlns:p14="http://schemas.microsoft.com/office/powerpoint/2010/main" val="16542417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D7F7C-AFD8-4C21-BE67-3838C46EF9FE}"/>
              </a:ext>
            </a:extLst>
          </p:cNvPr>
          <p:cNvSpPr>
            <a:spLocks noGrp="1"/>
          </p:cNvSpPr>
          <p:nvPr>
            <p:ph type="title"/>
          </p:nvPr>
        </p:nvSpPr>
        <p:spPr/>
        <p:txBody>
          <a:bodyPr/>
          <a:lstStyle/>
          <a:p>
            <a:r>
              <a:rPr lang="en-US" dirty="0"/>
              <a:t>Thomas Kuhn’s </a:t>
            </a:r>
            <a:r>
              <a:rPr lang="en-US" i="1" dirty="0"/>
              <a:t>The Structure of Scientific Revolutions</a:t>
            </a:r>
            <a:endParaRPr lang="en-US" dirty="0"/>
          </a:p>
        </p:txBody>
      </p:sp>
      <p:sp>
        <p:nvSpPr>
          <p:cNvPr id="4" name="Content Placeholder 3">
            <a:extLst>
              <a:ext uri="{FF2B5EF4-FFF2-40B4-BE49-F238E27FC236}">
                <a16:creationId xmlns:a16="http://schemas.microsoft.com/office/drawing/2014/main" id="{11B758AB-0EB8-4EE1-BAAC-655EFDE2E0B9}"/>
              </a:ext>
            </a:extLst>
          </p:cNvPr>
          <p:cNvSpPr>
            <a:spLocks noGrp="1"/>
          </p:cNvSpPr>
          <p:nvPr>
            <p:ph sz="half" idx="2"/>
          </p:nvPr>
        </p:nvSpPr>
        <p:spPr>
          <a:xfrm>
            <a:off x="3810000" y="1825625"/>
            <a:ext cx="4953000" cy="4351338"/>
          </a:xfrm>
        </p:spPr>
        <p:txBody>
          <a:bodyPr>
            <a:normAutofit fontScale="92500" lnSpcReduction="10000"/>
          </a:bodyPr>
          <a:lstStyle/>
          <a:p>
            <a:pPr marL="0" indent="0">
              <a:buNone/>
            </a:pPr>
            <a:r>
              <a:rPr lang="en-US" dirty="0"/>
              <a:t>“Where the standard account saw steady, cumulative "progress", Kuhn saw discontinuities – a set of alternating ‘normal’ and ‘revolutionary’ phases in which communities of specialists in particular fields are plunged into periods of turmoil, uncertainty and angst. These revolutionary phases – for example the transition from Newtonian mechanics to quantum physics – correspond to great conceptual breakthroughs and lay the basis for a succeeding phase of business as usual.”</a:t>
            </a:r>
            <a:br>
              <a:rPr lang="en-US" dirty="0"/>
            </a:br>
            <a:endParaRPr lang="en-US" dirty="0"/>
          </a:p>
          <a:p>
            <a:pPr marL="0" indent="0">
              <a:buNone/>
            </a:pPr>
            <a:r>
              <a:rPr lang="en-US" dirty="0"/>
              <a:t>Quoted from “Thomas Kuhn: the man who changed the way the world looked at science”, John Naughton, </a:t>
            </a:r>
            <a:r>
              <a:rPr lang="en-US" i="1" dirty="0"/>
              <a:t>The Guardian</a:t>
            </a:r>
            <a:r>
              <a:rPr lang="en-US" dirty="0"/>
              <a:t>, 18 August 2012</a:t>
            </a:r>
          </a:p>
          <a:p>
            <a:pPr marL="0" indent="0">
              <a:buNone/>
            </a:pPr>
            <a:r>
              <a:rPr lang="en-US" sz="1400" dirty="0"/>
              <a:t>https://www.theguardian.com/science/2012/aug/19/thomas-kuhn-structure-scientific-revolutions</a:t>
            </a:r>
          </a:p>
          <a:p>
            <a:endParaRPr lang="en-US" dirty="0"/>
          </a:p>
        </p:txBody>
      </p:sp>
      <p:pic>
        <p:nvPicPr>
          <p:cNvPr id="5" name="Content Placeholder 6">
            <a:extLst>
              <a:ext uri="{FF2B5EF4-FFF2-40B4-BE49-F238E27FC236}">
                <a16:creationId xmlns:a16="http://schemas.microsoft.com/office/drawing/2014/main" id="{F1B0BC1D-639C-411E-880E-CC144C73D8DA}"/>
              </a:ext>
            </a:extLst>
          </p:cNvPr>
          <p:cNvPicPr>
            <a:picLocks noGrp="1" noChangeAspect="1"/>
          </p:cNvPicPr>
          <p:nvPr>
            <p:ph sz="half" idx="1"/>
          </p:nvPr>
        </p:nvPicPr>
        <p:blipFill>
          <a:blip r:embed="rId3" cstate="hqprint">
            <a:extLst>
              <a:ext uri="{28A0092B-C50C-407E-A947-70E740481C1C}">
                <a14:useLocalDpi xmlns:a14="http://schemas.microsoft.com/office/drawing/2010/main" val="0"/>
              </a:ext>
            </a:extLst>
          </a:blip>
          <a:stretch>
            <a:fillRect/>
          </a:stretch>
        </p:blipFill>
        <p:spPr>
          <a:xfrm>
            <a:off x="685800" y="1825625"/>
            <a:ext cx="2905033" cy="4351338"/>
          </a:xfrm>
        </p:spPr>
      </p:pic>
    </p:spTree>
    <p:extLst>
      <p:ext uri="{BB962C8B-B14F-4D97-AF65-F5344CB8AC3E}">
        <p14:creationId xmlns:p14="http://schemas.microsoft.com/office/powerpoint/2010/main" val="535675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DE223A0-A41B-4BE9-8166-0BFA45268AD4}"/>
              </a:ext>
            </a:extLst>
          </p:cNvPr>
          <p:cNvSpPr>
            <a:spLocks noGrp="1" noChangeArrowheads="1"/>
          </p:cNvSpPr>
          <p:nvPr>
            <p:ph type="title"/>
          </p:nvPr>
        </p:nvSpPr>
        <p:spPr>
          <a:xfrm>
            <a:off x="762000" y="304800"/>
            <a:ext cx="7772400" cy="1143000"/>
          </a:xfrm>
        </p:spPr>
        <p:txBody>
          <a:bodyPr>
            <a:normAutofit/>
          </a:bodyPr>
          <a:lstStyle/>
          <a:p>
            <a:pPr algn="ctr"/>
            <a:r>
              <a:rPr lang="en-US" altLang="en-US" sz="3400" dirty="0">
                <a:latin typeface="Georgia" panose="02040502050405020303" pitchFamily="18" charset="0"/>
                <a:ea typeface="ＭＳ Ｐゴシック" panose="020B0600070205080204" pitchFamily="34" charset="-128"/>
              </a:rPr>
              <a:t>Black-White Ratio of Infant Mortality, United States: 1915-2010*</a:t>
            </a:r>
          </a:p>
        </p:txBody>
      </p:sp>
      <p:sp>
        <p:nvSpPr>
          <p:cNvPr id="15363" name="Text Box 4">
            <a:extLst>
              <a:ext uri="{FF2B5EF4-FFF2-40B4-BE49-F238E27FC236}">
                <a16:creationId xmlns:a16="http://schemas.microsoft.com/office/drawing/2014/main" id="{10BB903E-A012-4AF8-86CB-39481EC2B35F}"/>
              </a:ext>
            </a:extLst>
          </p:cNvPr>
          <p:cNvSpPr txBox="1">
            <a:spLocks noChangeArrowheads="1"/>
          </p:cNvSpPr>
          <p:nvPr/>
        </p:nvSpPr>
        <p:spPr bwMode="auto">
          <a:xfrm>
            <a:off x="1066800" y="60960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37931725" indent="-37474525">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endParaRPr lang="en-US" altLang="en-US" sz="2400">
              <a:latin typeface="Times New Roman" panose="02020603050405020304" pitchFamily="18" charset="0"/>
              <a:ea typeface="ＭＳ Ｐゴシック" panose="020B0600070205080204" pitchFamily="34" charset="-128"/>
            </a:endParaRPr>
          </a:p>
        </p:txBody>
      </p:sp>
      <p:sp>
        <p:nvSpPr>
          <p:cNvPr id="15364" name="Text Box 5">
            <a:extLst>
              <a:ext uri="{FF2B5EF4-FFF2-40B4-BE49-F238E27FC236}">
                <a16:creationId xmlns:a16="http://schemas.microsoft.com/office/drawing/2014/main" id="{C9ECD213-1E30-4807-A117-89F592AFD3DC}"/>
              </a:ext>
            </a:extLst>
          </p:cNvPr>
          <p:cNvSpPr txBox="1">
            <a:spLocks noChangeArrowheads="1"/>
          </p:cNvSpPr>
          <p:nvPr/>
        </p:nvSpPr>
        <p:spPr bwMode="auto">
          <a:xfrm>
            <a:off x="536575" y="5752237"/>
            <a:ext cx="81502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37931725" indent="-37474525">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pPr>
            <a:r>
              <a:rPr lang="en-US" altLang="en-US" sz="1600" dirty="0">
                <a:latin typeface="AvantGarde Bk BT"/>
                <a:ea typeface="ＭＳ Ｐゴシック" panose="020B0600070205080204" pitchFamily="34" charset="-128"/>
              </a:rPr>
              <a:t>*Note:  For years 1915-1960, “White” included persons stated to be “White,” “Cuban,” “Mexican,” or “Puerto Rican.” All others during that time period were referred to as “Nonwhite.”</a:t>
            </a:r>
          </a:p>
          <a:p>
            <a:pPr algn="r" eaLnBrk="1" hangingPunct="1">
              <a:spcBef>
                <a:spcPts val="600"/>
              </a:spcBef>
            </a:pPr>
            <a:r>
              <a:rPr lang="en-US" altLang="en-US" sz="1400" dirty="0">
                <a:latin typeface="AvantGarde Bk BT"/>
                <a:ea typeface="ＭＳ Ｐゴシック" panose="020B0600070205080204" pitchFamily="34" charset="-128"/>
              </a:rPr>
              <a:t>Figure courtesy of Bill Jenkins</a:t>
            </a:r>
          </a:p>
        </p:txBody>
      </p:sp>
      <p:sp>
        <p:nvSpPr>
          <p:cNvPr id="15365" name="Text Box 6">
            <a:extLst>
              <a:ext uri="{FF2B5EF4-FFF2-40B4-BE49-F238E27FC236}">
                <a16:creationId xmlns:a16="http://schemas.microsoft.com/office/drawing/2014/main" id="{F880E102-865F-4289-B8B7-E94CBC86275A}"/>
              </a:ext>
            </a:extLst>
          </p:cNvPr>
          <p:cNvSpPr txBox="1">
            <a:spLocks noChangeArrowheads="1"/>
          </p:cNvSpPr>
          <p:nvPr/>
        </p:nvSpPr>
        <p:spPr bwMode="auto">
          <a:xfrm>
            <a:off x="3657600" y="5486400"/>
            <a:ext cx="160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37931725" indent="-37474525">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pPr>
            <a:r>
              <a:rPr lang="en-US" altLang="en-US" sz="1600" dirty="0">
                <a:latin typeface="Arial" panose="020B0604020202020204" pitchFamily="34" charset="0"/>
                <a:ea typeface="ＭＳ Ｐゴシック" panose="020B0600070205080204" pitchFamily="34" charset="-128"/>
              </a:rPr>
              <a:t>YEAR</a:t>
            </a:r>
          </a:p>
        </p:txBody>
      </p:sp>
      <p:graphicFrame>
        <p:nvGraphicFramePr>
          <p:cNvPr id="15366" name="Object 1">
            <a:extLst>
              <a:ext uri="{FF2B5EF4-FFF2-40B4-BE49-F238E27FC236}">
                <a16:creationId xmlns:a16="http://schemas.microsoft.com/office/drawing/2014/main" id="{E0FA8688-B38F-4870-AA0D-BEDAF201B1FF}"/>
              </a:ext>
            </a:extLst>
          </p:cNvPr>
          <p:cNvGraphicFramePr>
            <a:graphicFrameLocks noGrp="1" noChangeAspect="1"/>
          </p:cNvGraphicFramePr>
          <p:nvPr>
            <p:extLst>
              <p:ext uri="{D42A27DB-BD31-4B8C-83A1-F6EECF244321}">
                <p14:modId xmlns:p14="http://schemas.microsoft.com/office/powerpoint/2010/main" val="139411461"/>
              </p:ext>
            </p:extLst>
          </p:nvPr>
        </p:nvGraphicFramePr>
        <p:xfrm>
          <a:off x="384175" y="1600200"/>
          <a:ext cx="8302625" cy="4142281"/>
        </p:xfrm>
        <a:graphic>
          <a:graphicData uri="http://schemas.openxmlformats.org/presentationml/2006/ole">
            <mc:AlternateContent xmlns:mc="http://schemas.openxmlformats.org/markup-compatibility/2006">
              <mc:Choice xmlns:v="urn:schemas-microsoft-com:vml" Requires="v">
                <p:oleObj spid="_x0000_s2099" name="Chart" r:id="rId4" imgW="8791643" imgH="4391115" progId="MSGraph.Chart.8">
                  <p:embed followColorScheme="full"/>
                </p:oleObj>
              </mc:Choice>
              <mc:Fallback>
                <p:oleObj name="Chart" r:id="rId4" imgW="8791643" imgH="4391115" progId="MSGraph.Chart.8">
                  <p:embed followColorScheme="full"/>
                  <p:pic>
                    <p:nvPicPr>
                      <p:cNvPr id="15366" name="Object 1">
                        <a:extLst>
                          <a:ext uri="{FF2B5EF4-FFF2-40B4-BE49-F238E27FC236}">
                            <a16:creationId xmlns:a16="http://schemas.microsoft.com/office/drawing/2014/main" id="{E0FA8688-B38F-4870-AA0D-BEDAF201B1FF}"/>
                          </a:ext>
                        </a:extLst>
                      </p:cNvPr>
                      <p:cNvPicPr>
                        <a:picLocks noGrp="1" noChangeAspect="1" noChangeArrowheads="1"/>
                      </p:cNvPicPr>
                      <p:nvPr/>
                    </p:nvPicPr>
                    <p:blipFill>
                      <a:blip r:embed="rId5"/>
                      <a:srcRect/>
                      <a:stretch>
                        <a:fillRect/>
                      </a:stretch>
                    </p:blipFill>
                    <p:spPr bwMode="auto">
                      <a:xfrm>
                        <a:off x="384175" y="1600200"/>
                        <a:ext cx="8302625" cy="4142281"/>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8411397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a:extLst>
              <a:ext uri="{FF2B5EF4-FFF2-40B4-BE49-F238E27FC236}">
                <a16:creationId xmlns:a16="http://schemas.microsoft.com/office/drawing/2014/main" id="{61EB5537-A339-4B74-B736-A6E1CA89E38B}"/>
              </a:ext>
            </a:extLst>
          </p:cNvPr>
          <p:cNvSpPr>
            <a:spLocks noGrp="1" noChangeArrowheads="1"/>
          </p:cNvSpPr>
          <p:nvPr>
            <p:ph type="title"/>
          </p:nvPr>
        </p:nvSpPr>
        <p:spPr>
          <a:xfrm>
            <a:off x="574675" y="533400"/>
            <a:ext cx="8001000" cy="1216025"/>
          </a:xfrm>
        </p:spPr>
        <p:txBody>
          <a:bodyPr>
            <a:normAutofit/>
          </a:bodyPr>
          <a:lstStyle/>
          <a:p>
            <a:r>
              <a:rPr lang="en-US" altLang="en-US"/>
              <a:t>The dinner that cost Bill Gates, Warren Buffett and other celebrities billions</a:t>
            </a:r>
          </a:p>
        </p:txBody>
      </p:sp>
      <p:pic>
        <p:nvPicPr>
          <p:cNvPr id="186371" name="Picture 2">
            <a:extLst>
              <a:ext uri="{FF2B5EF4-FFF2-40B4-BE49-F238E27FC236}">
                <a16:creationId xmlns:a16="http://schemas.microsoft.com/office/drawing/2014/main" id="{7C42E2B1-CB6D-4AFA-81C0-181F8357AF9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381250" y="2629694"/>
            <a:ext cx="4381500" cy="2743200"/>
          </a:xfrm>
          <a:noFill/>
        </p:spPr>
      </p:pic>
      <p:sp>
        <p:nvSpPr>
          <p:cNvPr id="2" name="Slide Number Placeholder 1">
            <a:extLst>
              <a:ext uri="{FF2B5EF4-FFF2-40B4-BE49-F238E27FC236}">
                <a16:creationId xmlns:a16="http://schemas.microsoft.com/office/drawing/2014/main" id="{F5DE134B-D7F8-4607-B3B6-A82D2429153B}"/>
              </a:ext>
            </a:extLst>
          </p:cNvPr>
          <p:cNvSpPr>
            <a:spLocks noGrp="1"/>
          </p:cNvSpPr>
          <p:nvPr>
            <p:ph type="sldNum" sz="quarter" idx="12"/>
          </p:nvPr>
        </p:nvSpPr>
        <p:spPr/>
        <p:txBody>
          <a:bodyPr/>
          <a:lstStyle/>
          <a:p>
            <a:pPr>
              <a:defRPr/>
            </a:pPr>
            <a:fld id="{A5FDEF12-F04C-4F64-B3D3-BA25FF3E21B4}" type="slidenum">
              <a:rPr lang="en-US" altLang="en-US" smtClean="0"/>
              <a:pPr>
                <a:defRPr/>
              </a:pPr>
              <a:t>60</a:t>
            </a:fld>
            <a:endParaRPr lang="en-US" altLang="en-US"/>
          </a:p>
        </p:txBody>
      </p:sp>
      <p:sp>
        <p:nvSpPr>
          <p:cNvPr id="186372" name="TextBox 4">
            <a:extLst>
              <a:ext uri="{FF2B5EF4-FFF2-40B4-BE49-F238E27FC236}">
                <a16:creationId xmlns:a16="http://schemas.microsoft.com/office/drawing/2014/main" id="{D238FE22-4C31-419B-86B6-452CDAFDAE61}"/>
              </a:ext>
            </a:extLst>
          </p:cNvPr>
          <p:cNvSpPr txBox="1">
            <a:spLocks noChangeArrowheads="1"/>
          </p:cNvSpPr>
          <p:nvPr/>
        </p:nvSpPr>
        <p:spPr bwMode="auto">
          <a:xfrm>
            <a:off x="685800" y="5649913"/>
            <a:ext cx="800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altLang="en-US"/>
              <a:t>Warren Buffett and Bill Gates.  Photo: Getty </a:t>
            </a:r>
          </a:p>
        </p:txBody>
      </p:sp>
    </p:spTree>
    <p:extLst>
      <p:ext uri="{BB962C8B-B14F-4D97-AF65-F5344CB8AC3E}">
        <p14:creationId xmlns:p14="http://schemas.microsoft.com/office/powerpoint/2010/main" val="274901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96EC9C0E-0A97-4CBE-A3BA-E9AB2982A25B}"/>
              </a:ext>
            </a:extLst>
          </p:cNvPr>
          <p:cNvSpPr>
            <a:spLocks noGrp="1" noChangeArrowheads="1"/>
          </p:cNvSpPr>
          <p:nvPr>
            <p:ph type="title"/>
          </p:nvPr>
        </p:nvSpPr>
        <p:spPr/>
        <p:txBody>
          <a:bodyPr/>
          <a:lstStyle/>
          <a:p>
            <a:r>
              <a:rPr lang="en-US" altLang="en-US"/>
              <a:t>It could happen?</a:t>
            </a:r>
          </a:p>
        </p:txBody>
      </p:sp>
      <p:sp>
        <p:nvSpPr>
          <p:cNvPr id="3" name="Content Placeholder 2">
            <a:extLst>
              <a:ext uri="{FF2B5EF4-FFF2-40B4-BE49-F238E27FC236}">
                <a16:creationId xmlns:a16="http://schemas.microsoft.com/office/drawing/2014/main" id="{49522493-70B7-4390-A7D6-2EDACE1C3F4C}"/>
              </a:ext>
            </a:extLst>
          </p:cNvPr>
          <p:cNvSpPr>
            <a:spLocks noGrp="1"/>
          </p:cNvSpPr>
          <p:nvPr>
            <p:ph idx="1"/>
          </p:nvPr>
        </p:nvSpPr>
        <p:spPr/>
        <p:txBody>
          <a:bodyPr>
            <a:normAutofit/>
          </a:bodyPr>
          <a:lstStyle/>
          <a:p>
            <a:pPr marL="6350" indent="-6350">
              <a:lnSpc>
                <a:spcPct val="100000"/>
              </a:lnSpc>
              <a:buFont typeface="Wingdings" panose="05000000000000000000" pitchFamily="2" charset="2"/>
              <a:buNone/>
              <a:defRPr/>
            </a:pPr>
            <a:r>
              <a:rPr lang="en-US" sz="2400" dirty="0"/>
              <a:t>“This week … 40 billionaires – worth a combined $230 billion (£145 billion) – signed a "giving pledge" to donate at least 50 per cent of their wealth to good causes. It is a remarkable act of noblesse oblige, even in a country whose tradition of philanthropy is the strongest in the </a:t>
            </a:r>
            <a:r>
              <a:rPr lang="en-US" sz="2400" dirty="0" err="1"/>
              <a:t>industrialised</a:t>
            </a:r>
            <a:r>
              <a:rPr lang="en-US" sz="2400" dirty="0"/>
              <a:t> world.” </a:t>
            </a:r>
          </a:p>
          <a:p>
            <a:pPr marL="458788" indent="-6350">
              <a:buFont typeface="Wingdings" panose="05000000000000000000" pitchFamily="2" charset="2"/>
              <a:buNone/>
              <a:defRPr/>
            </a:pPr>
            <a:br>
              <a:rPr lang="en-US" sz="1600" dirty="0"/>
            </a:br>
            <a:r>
              <a:rPr lang="en-US" sz="1600" dirty="0"/>
              <a:t>www.telegraph.co.uk/news/worldnews/northamerica/usa/7929657/The-dinner-that-cost-Bill-Gates-Warren-Buffett-and-other-celebrities-billions.html</a:t>
            </a:r>
          </a:p>
          <a:p>
            <a:pPr marL="6350" indent="-6350">
              <a:buFont typeface="Wingdings" panose="05000000000000000000" pitchFamily="2" charset="2"/>
              <a:buNone/>
              <a:defRPr/>
            </a:pPr>
            <a:endParaRPr lang="en-US" dirty="0"/>
          </a:p>
        </p:txBody>
      </p:sp>
      <p:sp>
        <p:nvSpPr>
          <p:cNvPr id="2" name="Slide Number Placeholder 1">
            <a:extLst>
              <a:ext uri="{FF2B5EF4-FFF2-40B4-BE49-F238E27FC236}">
                <a16:creationId xmlns:a16="http://schemas.microsoft.com/office/drawing/2014/main" id="{AD2C3647-98D7-434E-B93D-85763EC60D13}"/>
              </a:ext>
            </a:extLst>
          </p:cNvPr>
          <p:cNvSpPr>
            <a:spLocks noGrp="1"/>
          </p:cNvSpPr>
          <p:nvPr>
            <p:ph type="sldNum" sz="quarter" idx="12"/>
          </p:nvPr>
        </p:nvSpPr>
        <p:spPr/>
        <p:txBody>
          <a:bodyPr/>
          <a:lstStyle/>
          <a:p>
            <a:pPr>
              <a:defRPr/>
            </a:pPr>
            <a:fld id="{A5FDEF12-F04C-4F64-B3D3-BA25FF3E21B4}" type="slidenum">
              <a:rPr lang="en-US" altLang="en-US" smtClean="0"/>
              <a:pPr>
                <a:defRPr/>
              </a:pPr>
              <a:t>61</a:t>
            </a:fld>
            <a:endParaRPr lang="en-US" altLang="en-US"/>
          </a:p>
        </p:txBody>
      </p:sp>
    </p:spTree>
    <p:extLst>
      <p:ext uri="{BB962C8B-B14F-4D97-AF65-F5344CB8AC3E}">
        <p14:creationId xmlns:p14="http://schemas.microsoft.com/office/powerpoint/2010/main" val="39120748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a:extLst>
              <a:ext uri="{FF2B5EF4-FFF2-40B4-BE49-F238E27FC236}">
                <a16:creationId xmlns:a16="http://schemas.microsoft.com/office/drawing/2014/main" id="{BED13B32-32D7-4FFF-AA89-6D35D794C9D6}"/>
              </a:ext>
            </a:extLst>
          </p:cNvPr>
          <p:cNvSpPr>
            <a:spLocks noGrp="1" noChangeArrowheads="1"/>
          </p:cNvSpPr>
          <p:nvPr>
            <p:ph type="title"/>
          </p:nvPr>
        </p:nvSpPr>
        <p:spPr/>
        <p:txBody>
          <a:bodyPr/>
          <a:lstStyle/>
          <a:p>
            <a:r>
              <a:rPr lang="en-US" altLang="en-US" dirty="0"/>
              <a:t>“it all started with a dinner”</a:t>
            </a:r>
          </a:p>
        </p:txBody>
      </p:sp>
      <p:sp>
        <p:nvSpPr>
          <p:cNvPr id="3" name="Content Placeholder 2">
            <a:extLst>
              <a:ext uri="{FF2B5EF4-FFF2-40B4-BE49-F238E27FC236}">
                <a16:creationId xmlns:a16="http://schemas.microsoft.com/office/drawing/2014/main" id="{CAADCFB6-85E0-4ADA-AC0C-A06961779416}"/>
              </a:ext>
            </a:extLst>
          </p:cNvPr>
          <p:cNvSpPr>
            <a:spLocks noGrp="1"/>
          </p:cNvSpPr>
          <p:nvPr>
            <p:ph idx="1"/>
          </p:nvPr>
        </p:nvSpPr>
        <p:spPr/>
        <p:txBody>
          <a:bodyPr>
            <a:normAutofit/>
          </a:bodyPr>
          <a:lstStyle/>
          <a:p>
            <a:pPr marL="6350" indent="-6350">
              <a:lnSpc>
                <a:spcPct val="100000"/>
              </a:lnSpc>
              <a:buFont typeface="Wingdings" panose="05000000000000000000" pitchFamily="2" charset="2"/>
              <a:buNone/>
              <a:defRPr/>
            </a:pPr>
            <a:r>
              <a:rPr lang="en-US" sz="2400" dirty="0"/>
              <a:t>“… it all started with a dinner – a secret one envisaged by Warren Buffett, </a:t>
            </a:r>
            <a:r>
              <a:rPr lang="en-US" sz="2400" dirty="0" err="1"/>
              <a:t>organised</a:t>
            </a:r>
            <a:r>
              <a:rPr lang="en-US" sz="2400" dirty="0"/>
              <a:t> by Bill and Melinda Gates, and hosted by David Rockefeller … at the elegant and discreet President's House at Rockefeller University in New York on May 5 last year.” </a:t>
            </a:r>
            <a:r>
              <a:rPr lang="en-US" sz="2000" dirty="0"/>
              <a:t>By Tom Leonard</a:t>
            </a:r>
          </a:p>
          <a:p>
            <a:pPr marL="458788" indent="-6350">
              <a:buFont typeface="Wingdings" panose="05000000000000000000" pitchFamily="2" charset="2"/>
              <a:buNone/>
              <a:defRPr/>
            </a:pPr>
            <a:br>
              <a:rPr lang="en-US" sz="1600" dirty="0"/>
            </a:br>
            <a:r>
              <a:rPr lang="en-US" sz="1600" dirty="0"/>
              <a:t>www.telegraph.co.uk/news/worldnews/northamerica/usa/7929657/The-dinner-that-cost-Bill-Gates-Warren-Buffett-and-other-celebrities-billions.html</a:t>
            </a:r>
          </a:p>
        </p:txBody>
      </p:sp>
      <p:sp>
        <p:nvSpPr>
          <p:cNvPr id="2" name="Slide Number Placeholder 1">
            <a:extLst>
              <a:ext uri="{FF2B5EF4-FFF2-40B4-BE49-F238E27FC236}">
                <a16:creationId xmlns:a16="http://schemas.microsoft.com/office/drawing/2014/main" id="{5883B20C-7F83-4AE7-841C-6CE435FA05FE}"/>
              </a:ext>
            </a:extLst>
          </p:cNvPr>
          <p:cNvSpPr>
            <a:spLocks noGrp="1"/>
          </p:cNvSpPr>
          <p:nvPr>
            <p:ph type="sldNum" sz="quarter" idx="12"/>
          </p:nvPr>
        </p:nvSpPr>
        <p:spPr/>
        <p:txBody>
          <a:bodyPr/>
          <a:lstStyle/>
          <a:p>
            <a:pPr>
              <a:defRPr/>
            </a:pPr>
            <a:fld id="{A5FDEF12-F04C-4F64-B3D3-BA25FF3E21B4}" type="slidenum">
              <a:rPr lang="en-US" altLang="en-US" smtClean="0"/>
              <a:pPr>
                <a:defRPr/>
              </a:pPr>
              <a:t>62</a:t>
            </a:fld>
            <a:endParaRPr lang="en-US" altLang="en-US"/>
          </a:p>
        </p:txBody>
      </p:sp>
    </p:spTree>
    <p:extLst>
      <p:ext uri="{BB962C8B-B14F-4D97-AF65-F5344CB8AC3E}">
        <p14:creationId xmlns:p14="http://schemas.microsoft.com/office/powerpoint/2010/main" val="265413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UNC conferences/webcasts</a:t>
            </a:r>
          </a:p>
        </p:txBody>
      </p:sp>
      <p:sp>
        <p:nvSpPr>
          <p:cNvPr id="3" name="Content Placeholder 2"/>
          <p:cNvSpPr>
            <a:spLocks noGrp="1"/>
          </p:cNvSpPr>
          <p:nvPr>
            <p:ph idx="1"/>
          </p:nvPr>
        </p:nvSpPr>
        <p:spPr>
          <a:xfrm>
            <a:off x="628650" y="1880732"/>
            <a:ext cx="7886700" cy="4215268"/>
          </a:xfrm>
        </p:spPr>
        <p:txBody>
          <a:bodyPr>
            <a:normAutofit fontScale="92500" lnSpcReduction="10000"/>
          </a:bodyPr>
          <a:lstStyle/>
          <a:p>
            <a:pPr marL="0" indent="0">
              <a:lnSpc>
                <a:spcPct val="100000"/>
              </a:lnSpc>
              <a:spcAft>
                <a:spcPts val="900"/>
              </a:spcAft>
              <a:buNone/>
            </a:pPr>
            <a:r>
              <a:rPr lang="en-US" sz="2800" b="1" dirty="0">
                <a:solidFill>
                  <a:srgbClr val="7030A0"/>
                </a:solidFill>
              </a:rPr>
              <a:t>Coming Sept 29th</a:t>
            </a:r>
            <a:r>
              <a:rPr lang="en-US" sz="2800" dirty="0"/>
              <a:t>: </a:t>
            </a:r>
            <a:r>
              <a:rPr lang="en-US" sz="2800" i="1" dirty="0"/>
              <a:t>The Courage to Lead: Scholar-Activism and Health Equity in Turbulent Times</a:t>
            </a:r>
            <a:r>
              <a:rPr lang="en-US" sz="2800" dirty="0"/>
              <a:t>, 23</a:t>
            </a:r>
            <a:r>
              <a:rPr lang="en-US" sz="2800" baseline="30000" dirty="0"/>
              <a:t>rd</a:t>
            </a:r>
            <a:r>
              <a:rPr lang="en-US" sz="2800" dirty="0"/>
              <a:t> National Health Equity Research Webcast. </a:t>
            </a:r>
            <a:r>
              <a:rPr lang="en-US" sz="2800" dirty="0">
                <a:solidFill>
                  <a:srgbClr val="0070C0"/>
                </a:solidFill>
              </a:rPr>
              <a:t>http://go.unc.edu/nherw</a:t>
            </a:r>
            <a:endParaRPr lang="en-US" sz="2800" dirty="0"/>
          </a:p>
          <a:p>
            <a:pPr>
              <a:lnSpc>
                <a:spcPct val="110000"/>
              </a:lnSpc>
              <a:spcBef>
                <a:spcPts val="0"/>
              </a:spcBef>
            </a:pPr>
            <a:r>
              <a:rPr lang="en-US" sz="2800" dirty="0"/>
              <a:t>Camara Jones, Andrew Curley, Paul </a:t>
            </a:r>
            <a:r>
              <a:rPr lang="en-US" sz="2800" dirty="0" err="1"/>
              <a:t>Cuadros</a:t>
            </a:r>
            <a:r>
              <a:rPr lang="en-US" sz="2800" dirty="0"/>
              <a:t>, </a:t>
            </a:r>
            <a:br>
              <a:rPr lang="en-US" sz="2800" dirty="0"/>
            </a:br>
            <a:r>
              <a:rPr lang="en-US" sz="2800" dirty="0"/>
              <a:t>Moderator: Wizdom Powell</a:t>
            </a:r>
          </a:p>
          <a:p>
            <a:pPr marL="0" indent="0">
              <a:spcBef>
                <a:spcPts val="1200"/>
              </a:spcBef>
              <a:buNone/>
            </a:pPr>
            <a:r>
              <a:rPr lang="en-US" sz="2800" b="1" dirty="0">
                <a:solidFill>
                  <a:srgbClr val="7030A0"/>
                </a:solidFill>
              </a:rPr>
              <a:t>Coming Feb 23</a:t>
            </a:r>
            <a:r>
              <a:rPr lang="en-US" sz="2800" dirty="0"/>
              <a:t>: </a:t>
            </a:r>
            <a:r>
              <a:rPr lang="en-US" sz="2800" i="1" dirty="0"/>
              <a:t>Reclaiming the Narrative</a:t>
            </a:r>
            <a:r>
              <a:rPr lang="en-US" sz="2800" dirty="0"/>
              <a:t>, 39th Annual Minority Health Conference with interactive webcast of keynote lecture. </a:t>
            </a:r>
            <a:endParaRPr lang="en-US" sz="2800" dirty="0">
              <a:solidFill>
                <a:srgbClr val="0070C0"/>
              </a:solidFill>
            </a:endParaRPr>
          </a:p>
          <a:p>
            <a:pPr marL="0" indent="0">
              <a:spcBef>
                <a:spcPts val="1600"/>
              </a:spcBef>
              <a:buNone/>
            </a:pPr>
            <a:r>
              <a:rPr lang="en-US" sz="2400" dirty="0"/>
              <a:t>Past webcasts at www.minority.unc.edu/resources/webcasts/</a:t>
            </a:r>
          </a:p>
        </p:txBody>
      </p:sp>
    </p:spTree>
    <p:extLst>
      <p:ext uri="{BB962C8B-B14F-4D97-AF65-F5344CB8AC3E}">
        <p14:creationId xmlns:p14="http://schemas.microsoft.com/office/powerpoint/2010/main" val="32247327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sp>
        <p:nvSpPr>
          <p:cNvPr id="3" name="Content Placeholder 2"/>
          <p:cNvSpPr>
            <a:spLocks noGrp="1"/>
          </p:cNvSpPr>
          <p:nvPr>
            <p:ph idx="1"/>
          </p:nvPr>
        </p:nvSpPr>
        <p:spPr/>
        <p:txBody>
          <a:bodyPr>
            <a:normAutofit/>
          </a:bodyPr>
          <a:lstStyle/>
          <a:p>
            <a:pPr marL="0" indent="0" algn="ctr">
              <a:lnSpc>
                <a:spcPct val="100000"/>
              </a:lnSpc>
              <a:buNone/>
            </a:pPr>
            <a:r>
              <a:rPr lang="en-US" sz="2700" dirty="0"/>
              <a:t>Please visit my “virtual library” at </a:t>
            </a:r>
            <a:r>
              <a:rPr lang="en-US" sz="2700" dirty="0">
                <a:hlinkClick r:id="rId3"/>
              </a:rPr>
              <a:t>http://go.unc.edu/sjae</a:t>
            </a:r>
            <a:endParaRPr lang="en-US" sz="2700" dirty="0"/>
          </a:p>
          <a:p>
            <a:pPr marL="0" indent="0" algn="ctr">
              <a:lnSpc>
                <a:spcPct val="100000"/>
              </a:lnSpc>
              <a:spcBef>
                <a:spcPts val="1500"/>
              </a:spcBef>
              <a:buNone/>
            </a:pPr>
            <a:r>
              <a:rPr lang="en-US" sz="2700" dirty="0"/>
              <a:t>and my other pages at </a:t>
            </a:r>
            <a:br>
              <a:rPr lang="en-US" sz="2700" dirty="0"/>
            </a:br>
            <a:r>
              <a:rPr lang="en-US" sz="2700" dirty="0">
                <a:hlinkClick r:id="rId4"/>
              </a:rPr>
              <a:t>http://go.unc.edu/vjs</a:t>
            </a:r>
            <a:endParaRPr lang="en-US" sz="2700" dirty="0"/>
          </a:p>
        </p:txBody>
      </p:sp>
    </p:spTree>
    <p:extLst>
      <p:ext uri="{BB962C8B-B14F-4D97-AF65-F5344CB8AC3E}">
        <p14:creationId xmlns:p14="http://schemas.microsoft.com/office/powerpoint/2010/main" val="669478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8B6B6D8-5F96-4EBA-B23C-CC5EC6C35B0A}"/>
              </a:ext>
            </a:extLst>
          </p:cNvPr>
          <p:cNvSpPr>
            <a:spLocks noGrp="1" noChangeArrowheads="1"/>
          </p:cNvSpPr>
          <p:nvPr>
            <p:ph type="title"/>
          </p:nvPr>
        </p:nvSpPr>
        <p:spPr>
          <a:xfrm>
            <a:off x="685800" y="381000"/>
            <a:ext cx="7772400" cy="1143000"/>
          </a:xfrm>
        </p:spPr>
        <p:txBody>
          <a:bodyPr>
            <a:normAutofit/>
          </a:bodyPr>
          <a:lstStyle/>
          <a:p>
            <a:pPr algn="ctr"/>
            <a:r>
              <a:rPr lang="en-US" altLang="en-US" sz="3600" dirty="0">
                <a:ea typeface="ＭＳ Ｐゴシック" panose="020B0600070205080204" pitchFamily="34" charset="-128"/>
              </a:rPr>
              <a:t>Age Adjusted Death Rate Ratios</a:t>
            </a:r>
          </a:p>
        </p:txBody>
      </p:sp>
      <p:graphicFrame>
        <p:nvGraphicFramePr>
          <p:cNvPr id="147459" name="Group 3">
            <a:extLst>
              <a:ext uri="{FF2B5EF4-FFF2-40B4-BE49-F238E27FC236}">
                <a16:creationId xmlns:a16="http://schemas.microsoft.com/office/drawing/2014/main" id="{151C300A-5FDD-473B-92F2-F143FCDFADA4}"/>
              </a:ext>
            </a:extLst>
          </p:cNvPr>
          <p:cNvGraphicFramePr>
            <a:graphicFrameLocks noGrp="1"/>
          </p:cNvGraphicFramePr>
          <p:nvPr>
            <p:ph type="tbl" idx="1"/>
            <p:extLst>
              <p:ext uri="{D42A27DB-BD31-4B8C-83A1-F6EECF244321}">
                <p14:modId xmlns:p14="http://schemas.microsoft.com/office/powerpoint/2010/main" val="3737164789"/>
              </p:ext>
            </p:extLst>
          </p:nvPr>
        </p:nvGraphicFramePr>
        <p:xfrm>
          <a:off x="533400" y="1649415"/>
          <a:ext cx="8077197" cy="3913185"/>
        </p:xfrm>
        <a:graphic>
          <a:graphicData uri="http://schemas.openxmlformats.org/drawingml/2006/table">
            <a:tbl>
              <a:tblPr/>
              <a:tblGrid>
                <a:gridCol w="1580583">
                  <a:extLst>
                    <a:ext uri="{9D8B030D-6E8A-4147-A177-3AD203B41FA5}">
                      <a16:colId xmlns:a16="http://schemas.microsoft.com/office/drawing/2014/main" val="20000"/>
                    </a:ext>
                  </a:extLst>
                </a:gridCol>
                <a:gridCol w="928517">
                  <a:extLst>
                    <a:ext uri="{9D8B030D-6E8A-4147-A177-3AD203B41FA5}">
                      <a16:colId xmlns:a16="http://schemas.microsoft.com/office/drawing/2014/main" val="20001"/>
                    </a:ext>
                  </a:extLst>
                </a:gridCol>
                <a:gridCol w="928517">
                  <a:extLst>
                    <a:ext uri="{9D8B030D-6E8A-4147-A177-3AD203B41FA5}">
                      <a16:colId xmlns:a16="http://schemas.microsoft.com/office/drawing/2014/main" val="20002"/>
                    </a:ext>
                  </a:extLst>
                </a:gridCol>
                <a:gridCol w="927015">
                  <a:extLst>
                    <a:ext uri="{9D8B030D-6E8A-4147-A177-3AD203B41FA5}">
                      <a16:colId xmlns:a16="http://schemas.microsoft.com/office/drawing/2014/main" val="20003"/>
                    </a:ext>
                  </a:extLst>
                </a:gridCol>
                <a:gridCol w="928517">
                  <a:extLst>
                    <a:ext uri="{9D8B030D-6E8A-4147-A177-3AD203B41FA5}">
                      <a16:colId xmlns:a16="http://schemas.microsoft.com/office/drawing/2014/main" val="20004"/>
                    </a:ext>
                  </a:extLst>
                </a:gridCol>
                <a:gridCol w="928517">
                  <a:extLst>
                    <a:ext uri="{9D8B030D-6E8A-4147-A177-3AD203B41FA5}">
                      <a16:colId xmlns:a16="http://schemas.microsoft.com/office/drawing/2014/main" val="20005"/>
                    </a:ext>
                  </a:extLst>
                </a:gridCol>
                <a:gridCol w="927014">
                  <a:extLst>
                    <a:ext uri="{9D8B030D-6E8A-4147-A177-3AD203B41FA5}">
                      <a16:colId xmlns:a16="http://schemas.microsoft.com/office/drawing/2014/main" val="20006"/>
                    </a:ext>
                  </a:extLst>
                </a:gridCol>
                <a:gridCol w="928517">
                  <a:extLst>
                    <a:ext uri="{9D8B030D-6E8A-4147-A177-3AD203B41FA5}">
                      <a16:colId xmlns:a16="http://schemas.microsoft.com/office/drawing/2014/main" val="20007"/>
                    </a:ext>
                  </a:extLst>
                </a:gridCol>
              </a:tblGrid>
              <a:tr h="55859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26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1950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1960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1970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1980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1990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2000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2002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6010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600" b="0" i="0" u="none" strike="noStrike" cap="none" normalizeH="0" baseline="0" dirty="0">
                          <a:ln>
                            <a:noFill/>
                          </a:ln>
                          <a:solidFill>
                            <a:schemeClr val="tx1"/>
                          </a:solidFill>
                          <a:effectLst/>
                          <a:latin typeface="Times New Roman" pitchFamily="18" charset="0"/>
                        </a:rPr>
                        <a:t>Heart Dis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1.3</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5859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600" b="0" i="0" u="none" strike="noStrike" cap="none" normalizeH="0" baseline="0">
                          <a:ln>
                            <a:noFill/>
                          </a:ln>
                          <a:solidFill>
                            <a:schemeClr val="tx1"/>
                          </a:solidFill>
                          <a:effectLst/>
                          <a:latin typeface="Times New Roman" pitchFamily="18" charset="0"/>
                        </a:rPr>
                        <a:t>Stroke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55859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600" b="0" i="0" u="none" strike="noStrike" cap="none" normalizeH="0" baseline="0">
                          <a:ln>
                            <a:noFill/>
                          </a:ln>
                          <a:solidFill>
                            <a:schemeClr val="tx1"/>
                          </a:solidFill>
                          <a:effectLst/>
                          <a:latin typeface="Times New Roman" pitchFamily="18" charset="0"/>
                        </a:rPr>
                        <a:t>Cancer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0.9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1.3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2.6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55859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600" b="0" i="0" u="none" strike="noStrike" cap="none" normalizeH="0" baseline="0">
                          <a:ln>
                            <a:noFill/>
                          </a:ln>
                          <a:solidFill>
                            <a:schemeClr val="tx1"/>
                          </a:solidFill>
                          <a:effectLst/>
                          <a:latin typeface="Times New Roman" pitchFamily="18" charset="0"/>
                        </a:rPr>
                        <a:t>Diabetes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2.0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2.1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56010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600" b="0" i="0" u="none" strike="noStrike" cap="none" normalizeH="0" baseline="0">
                          <a:ln>
                            <a:noFill/>
                          </a:ln>
                          <a:solidFill>
                            <a:schemeClr val="tx1"/>
                          </a:solidFill>
                          <a:effectLst/>
                          <a:latin typeface="Times New Roman" pitchFamily="18" charset="0"/>
                        </a:rPr>
                        <a:t>HIV</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3.2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8.3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8.6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55859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2600" b="0" i="0" u="none" strike="noStrike" cap="none" normalizeH="0" baseline="0" dirty="0" err="1">
                          <a:ln>
                            <a:noFill/>
                          </a:ln>
                          <a:solidFill>
                            <a:schemeClr val="tx1"/>
                          </a:solidFill>
                          <a:effectLst/>
                          <a:latin typeface="Times New Roman" pitchFamily="18" charset="0"/>
                        </a:rPr>
                        <a:t>Homocide</a:t>
                      </a:r>
                      <a:endParaRPr kumimoji="1" lang="en-US" sz="26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10.9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9.6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9.4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5.8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6.6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a:ln>
                            <a:noFill/>
                          </a:ln>
                          <a:solidFill>
                            <a:schemeClr val="tx1"/>
                          </a:solidFill>
                          <a:effectLst/>
                          <a:latin typeface="Times New Roman" pitchFamily="18" charset="0"/>
                        </a:rPr>
                        <a:t>5.7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2800" b="0" i="0" u="none" strike="noStrike" cap="none" normalizeH="0" baseline="0" dirty="0">
                          <a:ln>
                            <a:noFill/>
                          </a:ln>
                          <a:solidFill>
                            <a:schemeClr val="tx1"/>
                          </a:solidFill>
                          <a:effectLst/>
                          <a:latin typeface="Times New Roman" pitchFamily="18" charset="0"/>
                        </a:rPr>
                        <a:t>5.6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46DA49B3-A7CF-4606-98B3-04E29EAF8F80}"/>
              </a:ext>
            </a:extLst>
          </p:cNvPr>
          <p:cNvSpPr txBox="1"/>
          <p:nvPr/>
        </p:nvSpPr>
        <p:spPr>
          <a:xfrm>
            <a:off x="2362200" y="6019800"/>
            <a:ext cx="6248400" cy="369332"/>
          </a:xfrm>
          <a:prstGeom prst="rect">
            <a:avLst/>
          </a:prstGeom>
          <a:noFill/>
        </p:spPr>
        <p:txBody>
          <a:bodyPr wrap="square" rtlCol="0">
            <a:spAutoFit/>
          </a:bodyPr>
          <a:lstStyle/>
          <a:p>
            <a:pPr algn="r"/>
            <a:r>
              <a:rPr lang="en-US" dirty="0"/>
              <a:t>Slide courtesy of Bill Jenkins</a:t>
            </a:r>
          </a:p>
        </p:txBody>
      </p:sp>
    </p:spTree>
    <p:extLst>
      <p:ext uri="{BB962C8B-B14F-4D97-AF65-F5344CB8AC3E}">
        <p14:creationId xmlns:p14="http://schemas.microsoft.com/office/powerpoint/2010/main" val="2616929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12D2F37-393F-4990-A0ED-AF77968C4483}"/>
              </a:ext>
            </a:extLst>
          </p:cNvPr>
          <p:cNvSpPr>
            <a:spLocks noGrp="1" noChangeArrowheads="1"/>
          </p:cNvSpPr>
          <p:nvPr>
            <p:ph type="title"/>
          </p:nvPr>
        </p:nvSpPr>
        <p:spPr>
          <a:xfrm>
            <a:off x="899160" y="381000"/>
            <a:ext cx="7406640" cy="1356360"/>
          </a:xfrm>
          <a:noFill/>
        </p:spPr>
        <p:txBody>
          <a:bodyPr>
            <a:normAutofit/>
          </a:bodyPr>
          <a:lstStyle/>
          <a:p>
            <a:pPr algn="ctr"/>
            <a:r>
              <a:rPr lang="en-US" altLang="en-US" sz="3600" dirty="0">
                <a:ea typeface="ＭＳ Ｐゴシック" panose="020B0600070205080204" pitchFamily="34" charset="-128"/>
              </a:rPr>
              <a:t>AIDS by Ethnicity: United States, 1990-2000</a:t>
            </a:r>
          </a:p>
        </p:txBody>
      </p:sp>
      <p:graphicFrame>
        <p:nvGraphicFramePr>
          <p:cNvPr id="19459" name="Object 3">
            <a:extLst>
              <a:ext uri="{FF2B5EF4-FFF2-40B4-BE49-F238E27FC236}">
                <a16:creationId xmlns:a16="http://schemas.microsoft.com/office/drawing/2014/main" id="{1D32BF94-2603-4B28-9FDB-3DECCC7AF52C}"/>
              </a:ext>
            </a:extLst>
          </p:cNvPr>
          <p:cNvGraphicFramePr>
            <a:graphicFrameLocks noGrp="1" noChangeAspect="1"/>
          </p:cNvGraphicFramePr>
          <p:nvPr>
            <p:ph sz="half" idx="1"/>
            <p:extLst>
              <p:ext uri="{D42A27DB-BD31-4B8C-83A1-F6EECF244321}">
                <p14:modId xmlns:p14="http://schemas.microsoft.com/office/powerpoint/2010/main" val="1424563151"/>
              </p:ext>
            </p:extLst>
          </p:nvPr>
        </p:nvGraphicFramePr>
        <p:xfrm>
          <a:off x="152400" y="957612"/>
          <a:ext cx="4800600" cy="5747988"/>
        </p:xfrm>
        <a:graphic>
          <a:graphicData uri="http://schemas.openxmlformats.org/presentationml/2006/ole">
            <mc:AlternateContent xmlns:mc="http://schemas.openxmlformats.org/markup-compatibility/2006">
              <mc:Choice xmlns:v="urn:schemas-microsoft-com:vml" Requires="v">
                <p:oleObj spid="_x0000_s3170" name="Chart" r:id="rId4" imgW="7781857" imgH="6810285" progId="MSGraph.Chart.8">
                  <p:embed followColorScheme="full"/>
                </p:oleObj>
              </mc:Choice>
              <mc:Fallback>
                <p:oleObj name="Chart" r:id="rId4" imgW="7781857" imgH="6810285" progId="MSGraph.Chart.8">
                  <p:embed followColorScheme="full"/>
                  <p:pic>
                    <p:nvPicPr>
                      <p:cNvPr id="19459" name="Object 3">
                        <a:extLst>
                          <a:ext uri="{FF2B5EF4-FFF2-40B4-BE49-F238E27FC236}">
                            <a16:creationId xmlns:a16="http://schemas.microsoft.com/office/drawing/2014/main" id="{1D32BF94-2603-4B28-9FDB-3DECCC7AF52C}"/>
                          </a:ext>
                        </a:extLst>
                      </p:cNvPr>
                      <p:cNvPicPr>
                        <a:picLocks noChangeAspect="1" noChangeArrowheads="1"/>
                      </p:cNvPicPr>
                      <p:nvPr/>
                    </p:nvPicPr>
                    <p:blipFill>
                      <a:blip r:embed="rId5"/>
                      <a:srcRect/>
                      <a:stretch>
                        <a:fillRect/>
                      </a:stretch>
                    </p:blipFill>
                    <p:spPr bwMode="auto">
                      <a:xfrm>
                        <a:off x="152400" y="957612"/>
                        <a:ext cx="4800600" cy="5747988"/>
                      </a:xfrm>
                      <a:prstGeom prst="rect">
                        <a:avLst/>
                      </a:prstGeom>
                      <a:noFill/>
                      <a:ln>
                        <a:noFill/>
                      </a:ln>
                      <a:effectLst/>
                    </p:spPr>
                  </p:pic>
                </p:oleObj>
              </mc:Fallback>
            </mc:AlternateContent>
          </a:graphicData>
        </a:graphic>
      </p:graphicFrame>
      <p:graphicFrame>
        <p:nvGraphicFramePr>
          <p:cNvPr id="19460" name="Object 4">
            <a:extLst>
              <a:ext uri="{FF2B5EF4-FFF2-40B4-BE49-F238E27FC236}">
                <a16:creationId xmlns:a16="http://schemas.microsoft.com/office/drawing/2014/main" id="{44D67D35-93D1-4AF7-8688-BD1D95AFC52A}"/>
              </a:ext>
            </a:extLst>
          </p:cNvPr>
          <p:cNvGraphicFramePr>
            <a:graphicFrameLocks noGrp="1" noChangeAspect="1"/>
          </p:cNvGraphicFramePr>
          <p:nvPr>
            <p:ph sz="half" idx="2"/>
            <p:extLst>
              <p:ext uri="{D42A27DB-BD31-4B8C-83A1-F6EECF244321}">
                <p14:modId xmlns:p14="http://schemas.microsoft.com/office/powerpoint/2010/main" val="84509069"/>
              </p:ext>
            </p:extLst>
          </p:nvPr>
        </p:nvGraphicFramePr>
        <p:xfrm>
          <a:off x="4629150" y="2505869"/>
          <a:ext cx="3886200" cy="2990850"/>
        </p:xfrm>
        <a:graphic>
          <a:graphicData uri="http://schemas.openxmlformats.org/presentationml/2006/ole">
            <mc:AlternateContent xmlns:mc="http://schemas.openxmlformats.org/markup-compatibility/2006">
              <mc:Choice xmlns:v="urn:schemas-microsoft-com:vml" Requires="v">
                <p:oleObj spid="_x0000_s3171" name="Chart" r:id="rId6" imgW="7772400" imgH="5981610" progId="MSGraph.Chart.8">
                  <p:embed followColorScheme="full"/>
                </p:oleObj>
              </mc:Choice>
              <mc:Fallback>
                <p:oleObj name="Chart" r:id="rId6" imgW="7772400" imgH="5981610" progId="MSGraph.Chart.8">
                  <p:embed followColorScheme="full"/>
                  <p:pic>
                    <p:nvPicPr>
                      <p:cNvPr id="19460" name="Object 4">
                        <a:extLst>
                          <a:ext uri="{FF2B5EF4-FFF2-40B4-BE49-F238E27FC236}">
                            <a16:creationId xmlns:a16="http://schemas.microsoft.com/office/drawing/2014/main" id="{44D67D35-93D1-4AF7-8688-BD1D95AFC52A}"/>
                          </a:ext>
                        </a:extLst>
                      </p:cNvPr>
                      <p:cNvPicPr>
                        <a:picLocks noChangeAspect="1" noChangeArrowheads="1"/>
                      </p:cNvPicPr>
                      <p:nvPr/>
                    </p:nvPicPr>
                    <p:blipFill>
                      <a:blip r:embed="rId7"/>
                      <a:srcRect/>
                      <a:stretch>
                        <a:fillRect/>
                      </a:stretch>
                    </p:blipFill>
                    <p:spPr bwMode="auto">
                      <a:xfrm>
                        <a:off x="4629150" y="2505869"/>
                        <a:ext cx="3886200" cy="2990850"/>
                      </a:xfrm>
                      <a:prstGeom prst="rect">
                        <a:avLst/>
                      </a:prstGeom>
                      <a:noFill/>
                      <a:ln>
                        <a:noFill/>
                      </a:ln>
                      <a:effectLst/>
                    </p:spPr>
                  </p:pic>
                </p:oleObj>
              </mc:Fallback>
            </mc:AlternateContent>
          </a:graphicData>
        </a:graphic>
      </p:graphicFrame>
      <p:sp>
        <p:nvSpPr>
          <p:cNvPr id="5" name="TextBox 4">
            <a:extLst>
              <a:ext uri="{FF2B5EF4-FFF2-40B4-BE49-F238E27FC236}">
                <a16:creationId xmlns:a16="http://schemas.microsoft.com/office/drawing/2014/main" id="{1C35F2B9-08BD-4FBB-A391-75E7C238415D}"/>
              </a:ext>
            </a:extLst>
          </p:cNvPr>
          <p:cNvSpPr txBox="1"/>
          <p:nvPr/>
        </p:nvSpPr>
        <p:spPr>
          <a:xfrm>
            <a:off x="5486400" y="6031468"/>
            <a:ext cx="3124200" cy="369332"/>
          </a:xfrm>
          <a:prstGeom prst="rect">
            <a:avLst/>
          </a:prstGeom>
          <a:noFill/>
        </p:spPr>
        <p:txBody>
          <a:bodyPr wrap="square" rtlCol="0">
            <a:spAutoFit/>
          </a:bodyPr>
          <a:lstStyle/>
          <a:p>
            <a:pPr algn="r"/>
            <a:r>
              <a:rPr lang="en-US" dirty="0"/>
              <a:t>Slide courtesy of Bill Jenkins</a:t>
            </a:r>
          </a:p>
        </p:txBody>
      </p:sp>
    </p:spTree>
    <p:extLst>
      <p:ext uri="{BB962C8B-B14F-4D97-AF65-F5344CB8AC3E}">
        <p14:creationId xmlns:p14="http://schemas.microsoft.com/office/powerpoint/2010/main" val="3139826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87C9-1811-4907-B221-CBBC013ED099}"/>
              </a:ext>
            </a:extLst>
          </p:cNvPr>
          <p:cNvSpPr>
            <a:spLocks noGrp="1"/>
          </p:cNvSpPr>
          <p:nvPr>
            <p:ph type="title"/>
          </p:nvPr>
        </p:nvSpPr>
        <p:spPr/>
        <p:txBody>
          <a:bodyPr/>
          <a:lstStyle/>
          <a:p>
            <a:r>
              <a:rPr lang="en-US" dirty="0"/>
              <a:t>II. Efforts to reduce or eliminate disparities extend over many decades</a:t>
            </a:r>
          </a:p>
        </p:txBody>
      </p:sp>
      <p:sp>
        <p:nvSpPr>
          <p:cNvPr id="3" name="Content Placeholder 2">
            <a:extLst>
              <a:ext uri="{FF2B5EF4-FFF2-40B4-BE49-F238E27FC236}">
                <a16:creationId xmlns:a16="http://schemas.microsoft.com/office/drawing/2014/main" id="{C57FF13C-2CC3-4E77-AF8D-347BF44EB9AB}"/>
              </a:ext>
            </a:extLst>
          </p:cNvPr>
          <p:cNvSpPr>
            <a:spLocks noGrp="1"/>
          </p:cNvSpPr>
          <p:nvPr>
            <p:ph idx="1"/>
          </p:nvPr>
        </p:nvSpPr>
        <p:spPr/>
        <p:txBody>
          <a:bodyPr>
            <a:normAutofit/>
          </a:bodyPr>
          <a:lstStyle/>
          <a:p>
            <a:pPr>
              <a:spcBef>
                <a:spcPts val="1800"/>
              </a:spcBef>
            </a:pPr>
            <a:endParaRPr lang="en-US" sz="2800" dirty="0"/>
          </a:p>
          <a:p>
            <a:endParaRPr lang="en-US" sz="2800" dirty="0"/>
          </a:p>
          <a:p>
            <a:endParaRPr lang="en-US" sz="3200" dirty="0"/>
          </a:p>
        </p:txBody>
      </p:sp>
    </p:spTree>
    <p:extLst>
      <p:ext uri="{BB962C8B-B14F-4D97-AF65-F5344CB8AC3E}">
        <p14:creationId xmlns:p14="http://schemas.microsoft.com/office/powerpoint/2010/main" val="3028174450"/>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3959</TotalTime>
  <Words>6428</Words>
  <Application>Microsoft Office PowerPoint</Application>
  <PresentationFormat>On-screen Show (4:3)</PresentationFormat>
  <Paragraphs>495</Paragraphs>
  <Slides>64</Slides>
  <Notes>64</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64</vt:i4>
      </vt:variant>
    </vt:vector>
  </HeadingPairs>
  <TitlesOfParts>
    <vt:vector size="76" baseType="lpstr">
      <vt:lpstr>Arial</vt:lpstr>
      <vt:lpstr>AvantGarde Bk BT</vt:lpstr>
      <vt:lpstr>Calibri</vt:lpstr>
      <vt:lpstr>Calibri Light</vt:lpstr>
      <vt:lpstr>Georgia</vt:lpstr>
      <vt:lpstr>Times New Roman</vt:lpstr>
      <vt:lpstr>Verdana</vt:lpstr>
      <vt:lpstr>Wingdings</vt:lpstr>
      <vt:lpstr>Wingdings 2</vt:lpstr>
      <vt:lpstr>Office Theme</vt:lpstr>
      <vt:lpstr>Civic</vt:lpstr>
      <vt:lpstr>Chart</vt:lpstr>
      <vt:lpstr>Why haven’t compelling epidemiologic data eliminated health disparities?</vt:lpstr>
      <vt:lpstr>Outline</vt:lpstr>
      <vt:lpstr>I. Public health achievements are dramatic but not universally shared</vt:lpstr>
      <vt:lpstr>Ten Great Public Health Achievements -- United States, 1900-1999</vt:lpstr>
      <vt:lpstr>One achievement:  Decline in infant mortality, 1915-2010*</vt:lpstr>
      <vt:lpstr>Black-White Ratio of Infant Mortality, United States: 1915-2010*</vt:lpstr>
      <vt:lpstr>Age Adjusted Death Rate Ratios</vt:lpstr>
      <vt:lpstr>AIDS by Ethnicity: United States, 1990-2000</vt:lpstr>
      <vt:lpstr>II. Efforts to reduce or eliminate disparities extend over many decades</vt:lpstr>
      <vt:lpstr>W.E.B. Du Bois, Booker T. Washington</vt:lpstr>
      <vt:lpstr>The Heckler Report</vt:lpstr>
      <vt:lpstr>1985 Report of the Secretary’s Task Force</vt:lpstr>
      <vt:lpstr>National Black Leadership Initiative on Cancer</vt:lpstr>
      <vt:lpstr>ACE 10th Annual Scientific Meeting, 1991 in Atlanta, GA</vt:lpstr>
      <vt:lpstr>PowerPoint Presentation</vt:lpstr>
      <vt:lpstr>Foreward, by Gladys H. Reynolds, PhD</vt:lpstr>
      <vt:lpstr>ACE President forms ad hoc Committee on Minority Affairs</vt:lpstr>
      <vt:lpstr>Recommendations</vt:lpstr>
      <vt:lpstr>Annals of Epidemiology editorial by Ray Greenberg</vt:lpstr>
      <vt:lpstr>Healthy People – Overarching goals</vt:lpstr>
      <vt:lpstr>National Academy Press</vt:lpstr>
      <vt:lpstr>Legislation, strategic plans, organizations, grants, …</vt:lpstr>
      <vt:lpstr>But counterveiling forces </vt:lpstr>
      <vt:lpstr>National Academy Press</vt:lpstr>
      <vt:lpstr>Healthy People 2010 Final Review: Changes in health disparities</vt:lpstr>
      <vt:lpstr>ASPPH – 32 years after Heckler</vt:lpstr>
      <vt:lpstr>Hookworm in Lowndes County, AL</vt:lpstr>
      <vt:lpstr>III. Is there an epidemiology of public health?</vt:lpstr>
      <vt:lpstr>Why would compelling epidemiologic data lead to the elimination of health disparities?</vt:lpstr>
      <vt:lpstr>Social determinants of health – epidemiology as a population science: examples</vt:lpstr>
      <vt:lpstr>Epidemiology, Equity, Economics, Evolution, and Enlightenment</vt:lpstr>
      <vt:lpstr>Epidemiology, Equity, Economics, Evolution, and Enlightenment</vt:lpstr>
      <vt:lpstr>We are systems within systems</vt:lpstr>
      <vt:lpstr>We have evolved to cope with complexity</vt:lpstr>
      <vt:lpstr>But that entails being selective, simplifying, and probably oversimplifying</vt:lpstr>
      <vt:lpstr>Science is also a system within systems</vt:lpstr>
      <vt:lpstr>Right choices are elusive</vt:lpstr>
      <vt:lpstr>But people see things their own way, anyway</vt:lpstr>
      <vt:lpstr>We are not as rational or “evidence-based” as we think</vt:lpstr>
      <vt:lpstr>Implications</vt:lpstr>
      <vt:lpstr>Observing society through the media and daily interactions</vt:lpstr>
      <vt:lpstr>Grumpiness and lack of sleep</vt:lpstr>
      <vt:lpstr>Grumpiness and lack of sleep</vt:lpstr>
      <vt:lpstr>Election manipulation by Russia</vt:lpstr>
      <vt:lpstr>Election manipulation by Russia</vt:lpstr>
      <vt:lpstr>Election manipulation by Russia</vt:lpstr>
      <vt:lpstr>IV. New possibilities</vt:lpstr>
      <vt:lpstr>Tasha Daniels describes her experience of the Transcendental Meditation technique and how it helps her deal with stress</vt:lpstr>
      <vt:lpstr>Fred Travis on Transcendental Meditation and  brain integration</vt:lpstr>
      <vt:lpstr>Meditation in the Classroom – The Maharishi School, Fairfield IA  (Ken Chawkin, The Edge, Aug 1, 2004)</vt:lpstr>
      <vt:lpstr>Former Surgeon General Vivek Murthy visits the TM Quiet Time program in San Francisco</vt:lpstr>
      <vt:lpstr>The Maharishi Effect</vt:lpstr>
      <vt:lpstr>Mozambique President Joachim Chissano credits TM with ending the civil war in that country.</vt:lpstr>
      <vt:lpstr>Ntwananu Elementary School, Maputo</vt:lpstr>
      <vt:lpstr>IEBO Ocotepec, Mixteca, Oaxaca</vt:lpstr>
      <vt:lpstr>Santa Maria Tepantlali, Sierra Norte, Oaxaca</vt:lpstr>
      <vt:lpstr>The Maharishi Effect – Example papers</vt:lpstr>
      <vt:lpstr>The Maharishi Effect – Invincible Military</vt:lpstr>
      <vt:lpstr>Thomas Kuhn’s The Structure of Scientific Revolutions</vt:lpstr>
      <vt:lpstr>The dinner that cost Bill Gates, Warren Buffett and other celebrities billions</vt:lpstr>
      <vt:lpstr>It could happen?</vt:lpstr>
      <vt:lpstr>“it all started with a dinner”</vt:lpstr>
      <vt:lpstr>UNC conferences/webcasts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Epidemiology of Diversity in Epidemiology</dc:title>
  <dc:subject>2010 ACE Minority Affairs Workshop</dc:subject>
  <dc:creator>Victor J. Schoenbach</dc:creator>
  <dc:description>Luncheon/Keynote Presentation, 9/11,12/2010;; minor updates 2/22/2014</dc:description>
  <cp:lastModifiedBy>Schoenbach, Victor J.</cp:lastModifiedBy>
  <cp:revision>262</cp:revision>
  <cp:lastPrinted>1601-01-01T00:00:00Z</cp:lastPrinted>
  <dcterms:created xsi:type="dcterms:W3CDTF">1601-01-01T00:00:00Z</dcterms:created>
  <dcterms:modified xsi:type="dcterms:W3CDTF">2019-01-15T03:37:28Z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