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3"/>
  </p:notesMasterIdLst>
  <p:handoutMasterIdLst>
    <p:handoutMasterId r:id="rId44"/>
  </p:handoutMasterIdLst>
  <p:sldIdLst>
    <p:sldId id="376" r:id="rId2"/>
    <p:sldId id="257" r:id="rId3"/>
    <p:sldId id="329" r:id="rId4"/>
    <p:sldId id="331" r:id="rId5"/>
    <p:sldId id="304" r:id="rId6"/>
    <p:sldId id="305" r:id="rId7"/>
    <p:sldId id="332" r:id="rId8"/>
    <p:sldId id="333" r:id="rId9"/>
    <p:sldId id="341" r:id="rId10"/>
    <p:sldId id="342" r:id="rId11"/>
    <p:sldId id="343" r:id="rId12"/>
    <p:sldId id="303" r:id="rId13"/>
    <p:sldId id="280" r:id="rId14"/>
    <p:sldId id="334" r:id="rId15"/>
    <p:sldId id="264" r:id="rId16"/>
    <p:sldId id="367" r:id="rId17"/>
    <p:sldId id="368" r:id="rId18"/>
    <p:sldId id="369" r:id="rId19"/>
    <p:sldId id="357" r:id="rId20"/>
    <p:sldId id="358" r:id="rId21"/>
    <p:sldId id="359" r:id="rId22"/>
    <p:sldId id="360" r:id="rId23"/>
    <p:sldId id="361" r:id="rId24"/>
    <p:sldId id="362" r:id="rId25"/>
    <p:sldId id="363" r:id="rId26"/>
    <p:sldId id="364" r:id="rId27"/>
    <p:sldId id="355" r:id="rId28"/>
    <p:sldId id="356" r:id="rId29"/>
    <p:sldId id="316" r:id="rId30"/>
    <p:sldId id="344" r:id="rId31"/>
    <p:sldId id="345" r:id="rId32"/>
    <p:sldId id="346" r:id="rId33"/>
    <p:sldId id="347" r:id="rId34"/>
    <p:sldId id="323" r:id="rId35"/>
    <p:sldId id="370" r:id="rId36"/>
    <p:sldId id="371" r:id="rId37"/>
    <p:sldId id="372" r:id="rId38"/>
    <p:sldId id="373" r:id="rId39"/>
    <p:sldId id="374" r:id="rId40"/>
    <p:sldId id="375" r:id="rId41"/>
    <p:sldId id="35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66"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Worsening</c:v>
                </c:pt>
              </c:strCache>
            </c:strRef>
          </c:tx>
          <c:spPr>
            <a:solidFill>
              <a:srgbClr val="FF6600"/>
            </a:solidFill>
          </c:spPr>
          <c:invertIfNegative val="0"/>
          <c:dLbls>
            <c:showLegendKey val="0"/>
            <c:showVal val="1"/>
            <c:showCatName val="0"/>
            <c:showSerName val="0"/>
            <c:showPercent val="0"/>
            <c:showBubbleSize val="0"/>
            <c:showLeaderLines val="0"/>
          </c:dLbls>
          <c:cat>
            <c:strRef>
              <c:f>Sheet1!$A$2:$A$6</c:f>
              <c:strCache>
                <c:ptCount val="5"/>
                <c:pt idx="0">
                  <c:v>Black vs. White (n=17)</c:v>
                </c:pt>
                <c:pt idx="1">
                  <c:v>Asian vs. White (n=17)</c:v>
                </c:pt>
                <c:pt idx="2">
                  <c:v>AI/AN vs White (n=17)</c:v>
                </c:pt>
                <c:pt idx="3">
                  <c:v>Hispanic vs. NH White (n=17)</c:v>
                </c:pt>
                <c:pt idx="4">
                  <c:v>Poor vs. High Income (n=20)</c:v>
                </c:pt>
              </c:strCache>
            </c:strRef>
          </c:cat>
          <c:val>
            <c:numRef>
              <c:f>Sheet1!$B$2:$B$6</c:f>
              <c:numCache>
                <c:formatCode>General</c:formatCode>
                <c:ptCount val="5"/>
                <c:pt idx="0">
                  <c:v>3</c:v>
                </c:pt>
                <c:pt idx="1">
                  <c:v>0</c:v>
                </c:pt>
                <c:pt idx="2">
                  <c:v>2</c:v>
                </c:pt>
                <c:pt idx="3">
                  <c:v>2</c:v>
                </c:pt>
                <c:pt idx="4">
                  <c:v>4</c:v>
                </c:pt>
              </c:numCache>
            </c:numRef>
          </c:val>
        </c:ser>
        <c:ser>
          <c:idx val="1"/>
          <c:order val="1"/>
          <c:tx>
            <c:strRef>
              <c:f>Sheet1!$C$1</c:f>
              <c:strCache>
                <c:ptCount val="1"/>
                <c:pt idx="0">
                  <c:v>Same</c:v>
                </c:pt>
              </c:strCache>
            </c:strRef>
          </c:tx>
          <c:invertIfNegative val="0"/>
          <c:dLbls>
            <c:showLegendKey val="0"/>
            <c:showVal val="1"/>
            <c:showCatName val="0"/>
            <c:showSerName val="0"/>
            <c:showPercent val="0"/>
            <c:showBubbleSize val="0"/>
            <c:showLeaderLines val="0"/>
          </c:dLbls>
          <c:cat>
            <c:strRef>
              <c:f>Sheet1!$A$2:$A$6</c:f>
              <c:strCache>
                <c:ptCount val="5"/>
                <c:pt idx="0">
                  <c:v>Black vs. White (n=17)</c:v>
                </c:pt>
                <c:pt idx="1">
                  <c:v>Asian vs. White (n=17)</c:v>
                </c:pt>
                <c:pt idx="2">
                  <c:v>AI/AN vs White (n=17)</c:v>
                </c:pt>
                <c:pt idx="3">
                  <c:v>Hispanic vs. NH White (n=17)</c:v>
                </c:pt>
                <c:pt idx="4">
                  <c:v>Poor vs. High Income (n=20)</c:v>
                </c:pt>
              </c:strCache>
            </c:strRef>
          </c:cat>
          <c:val>
            <c:numRef>
              <c:f>Sheet1!$C$2:$C$6</c:f>
              <c:numCache>
                <c:formatCode>General</c:formatCode>
                <c:ptCount val="5"/>
                <c:pt idx="0">
                  <c:v>11</c:v>
                </c:pt>
                <c:pt idx="1">
                  <c:v>11</c:v>
                </c:pt>
                <c:pt idx="2">
                  <c:v>6</c:v>
                </c:pt>
                <c:pt idx="3">
                  <c:v>12</c:v>
                </c:pt>
                <c:pt idx="4">
                  <c:v>9</c:v>
                </c:pt>
              </c:numCache>
            </c:numRef>
          </c:val>
        </c:ser>
        <c:ser>
          <c:idx val="2"/>
          <c:order val="2"/>
          <c:tx>
            <c:strRef>
              <c:f>Sheet1!$D$1</c:f>
              <c:strCache>
                <c:ptCount val="1"/>
                <c:pt idx="0">
                  <c:v>Improving</c:v>
                </c:pt>
              </c:strCache>
            </c:strRef>
          </c:tx>
          <c:spPr>
            <a:solidFill>
              <a:schemeClr val="accent4">
                <a:lumMod val="75000"/>
              </a:schemeClr>
            </a:solidFill>
          </c:spPr>
          <c:invertIfNegative val="0"/>
          <c:dLbls>
            <c:dLbl>
              <c:idx val="0"/>
              <c:layout/>
              <c:tx>
                <c:rich>
                  <a:bodyPr/>
                  <a:lstStyle/>
                  <a:p>
                    <a:r>
                      <a:rPr lang="en-US" smtClean="0"/>
                      <a:t>1</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Black vs. White (n=17)</c:v>
                </c:pt>
                <c:pt idx="1">
                  <c:v>Asian vs. White (n=17)</c:v>
                </c:pt>
                <c:pt idx="2">
                  <c:v>AI/AN vs White (n=17)</c:v>
                </c:pt>
                <c:pt idx="3">
                  <c:v>Hispanic vs. NH White (n=17)</c:v>
                </c:pt>
                <c:pt idx="4">
                  <c:v>Poor vs. High Income (n=20)</c:v>
                </c:pt>
              </c:strCache>
            </c:strRef>
          </c:cat>
          <c:val>
            <c:numRef>
              <c:f>Sheet1!$D$2:$D$6</c:f>
              <c:numCache>
                <c:formatCode>General</c:formatCode>
                <c:ptCount val="5"/>
                <c:pt idx="0">
                  <c:v>1</c:v>
                </c:pt>
                <c:pt idx="1">
                  <c:v>1</c:v>
                </c:pt>
                <c:pt idx="2">
                  <c:v>1</c:v>
                </c:pt>
                <c:pt idx="3">
                  <c:v>1</c:v>
                </c:pt>
                <c:pt idx="4">
                  <c:v>2</c:v>
                </c:pt>
              </c:numCache>
            </c:numRef>
          </c:val>
        </c:ser>
        <c:dLbls>
          <c:showLegendKey val="0"/>
          <c:showVal val="0"/>
          <c:showCatName val="0"/>
          <c:showSerName val="0"/>
          <c:showPercent val="0"/>
          <c:showBubbleSize val="0"/>
        </c:dLbls>
        <c:gapWidth val="150"/>
        <c:overlap val="100"/>
        <c:axId val="29695360"/>
        <c:axId val="29758592"/>
      </c:barChart>
      <c:catAx>
        <c:axId val="29695360"/>
        <c:scaling>
          <c:orientation val="minMax"/>
        </c:scaling>
        <c:delete val="0"/>
        <c:axPos val="b"/>
        <c:majorTickMark val="out"/>
        <c:minorTickMark val="none"/>
        <c:tickLblPos val="nextTo"/>
        <c:crossAx val="29758592"/>
        <c:crosses val="autoZero"/>
        <c:auto val="1"/>
        <c:lblAlgn val="ctr"/>
        <c:lblOffset val="100"/>
        <c:noMultiLvlLbl val="0"/>
      </c:catAx>
      <c:valAx>
        <c:axId val="29758592"/>
        <c:scaling>
          <c:orientation val="minMax"/>
        </c:scaling>
        <c:delete val="0"/>
        <c:axPos val="l"/>
        <c:majorGridlines/>
        <c:numFmt formatCode="0%" sourceLinked="1"/>
        <c:majorTickMark val="out"/>
        <c:minorTickMark val="none"/>
        <c:tickLblPos val="nextTo"/>
        <c:crossAx val="29695360"/>
        <c:crosses val="autoZero"/>
        <c:crossBetween val="between"/>
      </c:valAx>
    </c:plotArea>
    <c:legend>
      <c:legendPos val="r"/>
      <c:layout/>
      <c:overlay val="0"/>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92757849713194E-2"/>
          <c:y val="4.4517597691364298E-2"/>
          <c:w val="0.67980667347137502"/>
          <c:h val="0.81630804317224903"/>
        </c:manualLayout>
      </c:layout>
      <c:barChart>
        <c:barDir val="col"/>
        <c:grouping val="clustered"/>
        <c:varyColors val="0"/>
        <c:ser>
          <c:idx val="0"/>
          <c:order val="0"/>
          <c:tx>
            <c:strRef>
              <c:f>Sheet1!$B$1</c:f>
              <c:strCache>
                <c:ptCount val="1"/>
                <c:pt idx="0">
                  <c:v>Black</c:v>
                </c:pt>
              </c:strCache>
            </c:strRef>
          </c:tx>
          <c:spPr>
            <a:solidFill>
              <a:srgbClr val="FF6600"/>
            </a:solidFill>
          </c:spPr>
          <c:invertIfNegative val="0"/>
          <c:cat>
            <c:strRef>
              <c:f>Sheet1!$A$2:$A$4</c:f>
              <c:strCache>
                <c:ptCount val="3"/>
                <c:pt idx="0">
                  <c:v>0%-20%</c:v>
                </c:pt>
                <c:pt idx="1">
                  <c:v>20%-40%</c:v>
                </c:pt>
                <c:pt idx="2">
                  <c:v>Over 40%</c:v>
                </c:pt>
              </c:strCache>
            </c:strRef>
          </c:cat>
          <c:val>
            <c:numRef>
              <c:f>Sheet1!$B$2:$B$4</c:f>
              <c:numCache>
                <c:formatCode>General</c:formatCode>
                <c:ptCount val="3"/>
                <c:pt idx="0">
                  <c:v>39</c:v>
                </c:pt>
                <c:pt idx="1">
                  <c:v>51.8</c:v>
                </c:pt>
                <c:pt idx="2">
                  <c:v>9.2000000000000011</c:v>
                </c:pt>
              </c:numCache>
            </c:numRef>
          </c:val>
        </c:ser>
        <c:ser>
          <c:idx val="1"/>
          <c:order val="1"/>
          <c:tx>
            <c:strRef>
              <c:f>Sheet1!$C$1</c:f>
              <c:strCache>
                <c:ptCount val="1"/>
                <c:pt idx="0">
                  <c:v>Hispanic</c:v>
                </c:pt>
              </c:strCache>
            </c:strRef>
          </c:tx>
          <c:invertIfNegative val="0"/>
          <c:cat>
            <c:strRef>
              <c:f>Sheet1!$A$2:$A$4</c:f>
              <c:strCache>
                <c:ptCount val="3"/>
                <c:pt idx="0">
                  <c:v>0%-20%</c:v>
                </c:pt>
                <c:pt idx="1">
                  <c:v>20%-40%</c:v>
                </c:pt>
                <c:pt idx="2">
                  <c:v>Over 40%</c:v>
                </c:pt>
              </c:strCache>
            </c:strRef>
          </c:cat>
          <c:val>
            <c:numRef>
              <c:f>Sheet1!$C$2:$C$4</c:f>
              <c:numCache>
                <c:formatCode>General</c:formatCode>
                <c:ptCount val="3"/>
                <c:pt idx="0">
                  <c:v>60.5</c:v>
                </c:pt>
                <c:pt idx="1">
                  <c:v>36.700000000000003</c:v>
                </c:pt>
                <c:pt idx="2">
                  <c:v>2.8</c:v>
                </c:pt>
              </c:numCache>
            </c:numRef>
          </c:val>
        </c:ser>
        <c:ser>
          <c:idx val="2"/>
          <c:order val="2"/>
          <c:tx>
            <c:strRef>
              <c:f>Sheet1!$D$1</c:f>
              <c:strCache>
                <c:ptCount val="1"/>
                <c:pt idx="0">
                  <c:v>White</c:v>
                </c:pt>
              </c:strCache>
            </c:strRef>
          </c:tx>
          <c:spPr>
            <a:solidFill>
              <a:srgbClr val="FFFF00"/>
            </a:solidFill>
          </c:spPr>
          <c:invertIfNegative val="0"/>
          <c:cat>
            <c:strRef>
              <c:f>Sheet1!$A$2:$A$4</c:f>
              <c:strCache>
                <c:ptCount val="3"/>
                <c:pt idx="0">
                  <c:v>0%-20%</c:v>
                </c:pt>
                <c:pt idx="1">
                  <c:v>20%-40%</c:v>
                </c:pt>
                <c:pt idx="2">
                  <c:v>Over 40%</c:v>
                </c:pt>
              </c:strCache>
            </c:strRef>
          </c:cat>
          <c:val>
            <c:numRef>
              <c:f>Sheet1!$D$2:$D$4</c:f>
              <c:numCache>
                <c:formatCode>General</c:formatCode>
                <c:ptCount val="3"/>
                <c:pt idx="0">
                  <c:v>95.3</c:v>
                </c:pt>
                <c:pt idx="1">
                  <c:v>4.3</c:v>
                </c:pt>
                <c:pt idx="2">
                  <c:v>0.4</c:v>
                </c:pt>
              </c:numCache>
            </c:numRef>
          </c:val>
        </c:ser>
        <c:ser>
          <c:idx val="3"/>
          <c:order val="3"/>
          <c:tx>
            <c:strRef>
              <c:f>Sheet1!$E$1</c:f>
              <c:strCache>
                <c:ptCount val="1"/>
                <c:pt idx="0">
                  <c:v>Asian/Pacific Islander</c:v>
                </c:pt>
              </c:strCache>
            </c:strRef>
          </c:tx>
          <c:invertIfNegative val="0"/>
          <c:cat>
            <c:strRef>
              <c:f>Sheet1!$A$2:$A$4</c:f>
              <c:strCache>
                <c:ptCount val="3"/>
                <c:pt idx="0">
                  <c:v>0%-20%</c:v>
                </c:pt>
                <c:pt idx="1">
                  <c:v>20%-40%</c:v>
                </c:pt>
                <c:pt idx="2">
                  <c:v>Over 40%</c:v>
                </c:pt>
              </c:strCache>
            </c:strRef>
          </c:cat>
          <c:val>
            <c:numRef>
              <c:f>Sheet1!$E$2:$E$4</c:f>
              <c:numCache>
                <c:formatCode>General</c:formatCode>
                <c:ptCount val="3"/>
                <c:pt idx="0">
                  <c:v>86</c:v>
                </c:pt>
                <c:pt idx="1">
                  <c:v>11.2</c:v>
                </c:pt>
                <c:pt idx="2">
                  <c:v>2.8</c:v>
                </c:pt>
              </c:numCache>
            </c:numRef>
          </c:val>
        </c:ser>
        <c:dLbls>
          <c:showLegendKey val="0"/>
          <c:showVal val="0"/>
          <c:showCatName val="0"/>
          <c:showSerName val="0"/>
          <c:showPercent val="0"/>
          <c:showBubbleSize val="0"/>
        </c:dLbls>
        <c:gapWidth val="150"/>
        <c:axId val="36275328"/>
        <c:axId val="36276864"/>
      </c:barChart>
      <c:catAx>
        <c:axId val="36275328"/>
        <c:scaling>
          <c:orientation val="minMax"/>
        </c:scaling>
        <c:delete val="0"/>
        <c:axPos val="b"/>
        <c:majorTickMark val="out"/>
        <c:minorTickMark val="none"/>
        <c:tickLblPos val="nextTo"/>
        <c:crossAx val="36276864"/>
        <c:crosses val="autoZero"/>
        <c:auto val="1"/>
        <c:lblAlgn val="ctr"/>
        <c:lblOffset val="100"/>
        <c:noMultiLvlLbl val="0"/>
      </c:catAx>
      <c:valAx>
        <c:axId val="36276864"/>
        <c:scaling>
          <c:orientation val="minMax"/>
          <c:max val="100"/>
          <c:min val="0"/>
        </c:scaling>
        <c:delete val="0"/>
        <c:axPos val="l"/>
        <c:majorGridlines/>
        <c:numFmt formatCode="General" sourceLinked="1"/>
        <c:majorTickMark val="out"/>
        <c:minorTickMark val="none"/>
        <c:tickLblPos val="nextTo"/>
        <c:crossAx val="36275328"/>
        <c:crosses val="autoZero"/>
        <c:crossBetween val="between"/>
      </c:valAx>
    </c:plotArea>
    <c:legend>
      <c:legendPos val="r"/>
      <c:layout>
        <c:manualLayout>
          <c:xMode val="edge"/>
          <c:yMode val="edge"/>
          <c:x val="0.76829943132108802"/>
          <c:y val="0.20248972428630099"/>
          <c:w val="0.22244130941965601"/>
          <c:h val="0.52206348129668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92757849713194E-2"/>
          <c:y val="4.4517597691364298E-2"/>
          <c:w val="0.68906593273063099"/>
          <c:h val="0.81630804317224903"/>
        </c:manualLayout>
      </c:layout>
      <c:barChart>
        <c:barDir val="col"/>
        <c:grouping val="clustered"/>
        <c:varyColors val="0"/>
        <c:ser>
          <c:idx val="0"/>
          <c:order val="0"/>
          <c:tx>
            <c:strRef>
              <c:f>Sheet1!$B$1</c:f>
              <c:strCache>
                <c:ptCount val="1"/>
                <c:pt idx="0">
                  <c:v>Black</c:v>
                </c:pt>
              </c:strCache>
            </c:strRef>
          </c:tx>
          <c:spPr>
            <a:solidFill>
              <a:srgbClr val="FF6600"/>
            </a:solidFill>
          </c:spPr>
          <c:invertIfNegative val="0"/>
          <c:cat>
            <c:strRef>
              <c:f>Sheet1!$A$2:$A$4</c:f>
              <c:strCache>
                <c:ptCount val="3"/>
                <c:pt idx="0">
                  <c:v>0%-20%</c:v>
                </c:pt>
                <c:pt idx="1">
                  <c:v>20%-40%</c:v>
                </c:pt>
                <c:pt idx="2">
                  <c:v>40% +</c:v>
                </c:pt>
              </c:strCache>
            </c:strRef>
          </c:cat>
          <c:val>
            <c:numRef>
              <c:f>Sheet1!$B$2:$B$4</c:f>
              <c:numCache>
                <c:formatCode>General</c:formatCode>
                <c:ptCount val="3"/>
                <c:pt idx="0">
                  <c:v>19.600000000000001</c:v>
                </c:pt>
                <c:pt idx="1">
                  <c:v>63.3</c:v>
                </c:pt>
                <c:pt idx="2">
                  <c:v>17.100000000000001</c:v>
                </c:pt>
              </c:numCache>
            </c:numRef>
          </c:val>
        </c:ser>
        <c:ser>
          <c:idx val="1"/>
          <c:order val="1"/>
          <c:tx>
            <c:strRef>
              <c:f>Sheet1!$C$1</c:f>
              <c:strCache>
                <c:ptCount val="1"/>
                <c:pt idx="0">
                  <c:v>Hispanic</c:v>
                </c:pt>
              </c:strCache>
            </c:strRef>
          </c:tx>
          <c:invertIfNegative val="0"/>
          <c:cat>
            <c:strRef>
              <c:f>Sheet1!$A$2:$A$4</c:f>
              <c:strCache>
                <c:ptCount val="3"/>
                <c:pt idx="0">
                  <c:v>0%-20%</c:v>
                </c:pt>
                <c:pt idx="1">
                  <c:v>20%-40%</c:v>
                </c:pt>
                <c:pt idx="2">
                  <c:v>40% +</c:v>
                </c:pt>
              </c:strCache>
            </c:strRef>
          </c:cat>
          <c:val>
            <c:numRef>
              <c:f>Sheet1!$C$2:$C$4</c:f>
              <c:numCache>
                <c:formatCode>General</c:formatCode>
                <c:ptCount val="3"/>
                <c:pt idx="0">
                  <c:v>33.200000000000003</c:v>
                </c:pt>
                <c:pt idx="1">
                  <c:v>59.7</c:v>
                </c:pt>
                <c:pt idx="2">
                  <c:v>7.1</c:v>
                </c:pt>
              </c:numCache>
            </c:numRef>
          </c:val>
        </c:ser>
        <c:ser>
          <c:idx val="2"/>
          <c:order val="2"/>
          <c:tx>
            <c:strRef>
              <c:f>Sheet1!$D$1</c:f>
              <c:strCache>
                <c:ptCount val="1"/>
                <c:pt idx="0">
                  <c:v>White</c:v>
                </c:pt>
              </c:strCache>
            </c:strRef>
          </c:tx>
          <c:spPr>
            <a:solidFill>
              <a:srgbClr val="FFFF00"/>
            </a:solidFill>
          </c:spPr>
          <c:invertIfNegative val="0"/>
          <c:cat>
            <c:strRef>
              <c:f>Sheet1!$A$2:$A$4</c:f>
              <c:strCache>
                <c:ptCount val="3"/>
                <c:pt idx="0">
                  <c:v>0%-20%</c:v>
                </c:pt>
                <c:pt idx="1">
                  <c:v>20%-40%</c:v>
                </c:pt>
                <c:pt idx="2">
                  <c:v>40% +</c:v>
                </c:pt>
              </c:strCache>
            </c:strRef>
          </c:cat>
          <c:val>
            <c:numRef>
              <c:f>Sheet1!$D$2:$D$4</c:f>
              <c:numCache>
                <c:formatCode>General</c:formatCode>
                <c:ptCount val="3"/>
                <c:pt idx="0">
                  <c:v>75</c:v>
                </c:pt>
                <c:pt idx="1">
                  <c:v>21.9</c:v>
                </c:pt>
                <c:pt idx="2">
                  <c:v>3.1</c:v>
                </c:pt>
              </c:numCache>
            </c:numRef>
          </c:val>
        </c:ser>
        <c:ser>
          <c:idx val="3"/>
          <c:order val="3"/>
          <c:tx>
            <c:strRef>
              <c:f>Sheet1!$E$1</c:f>
              <c:strCache>
                <c:ptCount val="1"/>
                <c:pt idx="0">
                  <c:v>Asian/Pacific Islander</c:v>
                </c:pt>
              </c:strCache>
            </c:strRef>
          </c:tx>
          <c:invertIfNegative val="0"/>
          <c:cat>
            <c:strRef>
              <c:f>Sheet1!$A$2:$A$4</c:f>
              <c:strCache>
                <c:ptCount val="3"/>
                <c:pt idx="0">
                  <c:v>0%-20%</c:v>
                </c:pt>
                <c:pt idx="1">
                  <c:v>20%-40%</c:v>
                </c:pt>
                <c:pt idx="2">
                  <c:v>40% +</c:v>
                </c:pt>
              </c:strCache>
            </c:strRef>
          </c:cat>
          <c:val>
            <c:numRef>
              <c:f>Sheet1!$E$2:$E$4</c:f>
              <c:numCache>
                <c:formatCode>General</c:formatCode>
                <c:ptCount val="3"/>
                <c:pt idx="0">
                  <c:v>41.3</c:v>
                </c:pt>
                <c:pt idx="1">
                  <c:v>43.1</c:v>
                </c:pt>
                <c:pt idx="2">
                  <c:v>15.6</c:v>
                </c:pt>
              </c:numCache>
            </c:numRef>
          </c:val>
        </c:ser>
        <c:dLbls>
          <c:showLegendKey val="0"/>
          <c:showVal val="0"/>
          <c:showCatName val="0"/>
          <c:showSerName val="0"/>
          <c:showPercent val="0"/>
          <c:showBubbleSize val="0"/>
        </c:dLbls>
        <c:gapWidth val="150"/>
        <c:axId val="36599296"/>
        <c:axId val="36600832"/>
      </c:barChart>
      <c:catAx>
        <c:axId val="36599296"/>
        <c:scaling>
          <c:orientation val="minMax"/>
        </c:scaling>
        <c:delete val="0"/>
        <c:axPos val="b"/>
        <c:majorTickMark val="out"/>
        <c:minorTickMark val="none"/>
        <c:tickLblPos val="nextTo"/>
        <c:crossAx val="36600832"/>
        <c:crosses val="autoZero"/>
        <c:auto val="1"/>
        <c:lblAlgn val="ctr"/>
        <c:lblOffset val="100"/>
        <c:noMultiLvlLbl val="0"/>
      </c:catAx>
      <c:valAx>
        <c:axId val="36600832"/>
        <c:scaling>
          <c:orientation val="minMax"/>
          <c:max val="100"/>
        </c:scaling>
        <c:delete val="0"/>
        <c:axPos val="l"/>
        <c:majorGridlines/>
        <c:numFmt formatCode="General" sourceLinked="1"/>
        <c:majorTickMark val="out"/>
        <c:minorTickMark val="none"/>
        <c:tickLblPos val="nextTo"/>
        <c:crossAx val="36599296"/>
        <c:crosses val="autoZero"/>
        <c:crossBetween val="between"/>
      </c:valAx>
    </c:plotArea>
    <c:legend>
      <c:legendPos val="r"/>
      <c:layout>
        <c:manualLayout>
          <c:xMode val="edge"/>
          <c:yMode val="edge"/>
          <c:x val="0.79453399922231704"/>
          <c:y val="0.18565352832093401"/>
          <c:w val="0.19620674151842199"/>
          <c:h val="0.555735873227423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5824956-6655-4AE7-9D0A-43F44745BF02}" type="slidenum">
              <a:rPr lang="en-US"/>
              <a:pPr/>
              <a:t>‹#›</a:t>
            </a:fld>
            <a:endParaRPr lang="en-US"/>
          </a:p>
        </p:txBody>
      </p:sp>
    </p:spTree>
    <p:extLst>
      <p:ext uri="{BB962C8B-B14F-4D97-AF65-F5344CB8AC3E}">
        <p14:creationId xmlns:p14="http://schemas.microsoft.com/office/powerpoint/2010/main" val="3844493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2F423B4-1079-4D24-8B8F-28C72575DAA3}" type="slidenum">
              <a:rPr lang="en-US"/>
              <a:pPr/>
              <a:t>‹#›</a:t>
            </a:fld>
            <a:endParaRPr lang="en-US"/>
          </a:p>
        </p:txBody>
      </p:sp>
    </p:spTree>
    <p:extLst>
      <p:ext uri="{BB962C8B-B14F-4D97-AF65-F5344CB8AC3E}">
        <p14:creationId xmlns:p14="http://schemas.microsoft.com/office/powerpoint/2010/main" val="1863075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810CA-31DA-4602-8EB9-0CD0666895D3}" type="slidenum">
              <a:rPr lang="en-US"/>
              <a:pPr/>
              <a:t>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B1466-DDFA-452D-BAB6-F74C6A6E2C9E}" type="slidenum">
              <a:rPr lang="en-US"/>
              <a:pPr/>
              <a:t>16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00D7C-4352-4429-AB2B-7264872DA66A}" type="slidenum">
              <a:rPr lang="en-US"/>
              <a:pPr/>
              <a:t>17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F2B08-3C22-4B85-A431-2021505D607F}" type="slidenum">
              <a:rPr lang="en-US"/>
              <a:pPr/>
              <a:t>18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905F7-553E-452F-BF3F-2CE1978B1C76}" type="slidenum">
              <a:rPr lang="en-US"/>
              <a:pPr/>
              <a:t>21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C4CC864-D5F7-4AF5-B53B-C9ED5B3D223B}" type="slidenum">
              <a:rPr lang="en-US" smtClean="0"/>
              <a:pPr/>
              <a:t>32</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C4CC864-D5F7-4AF5-B53B-C9ED5B3D223B}" type="slidenum">
              <a:rPr lang="en-US" smtClean="0"/>
              <a:pPr/>
              <a:t>33</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C4CC864-D5F7-4AF5-B53B-C9ED5B3D223B}" type="slidenum">
              <a:rPr lang="en-US" smtClean="0"/>
              <a:pPr/>
              <a:t>34</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B1F98DE-9098-4E67-BB05-FDD77A4A14B9}" type="slidenum">
              <a:rPr lang="en-US" smtClean="0"/>
              <a:pPr/>
              <a:t>37</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endParaRPr lang="en-US" sz="800" dirty="0" smtClean="0"/>
          </a:p>
          <a:p>
            <a:pPr eaLnBrk="1" hangingPunct="1">
              <a:lnSpc>
                <a:spcPct val="80000"/>
              </a:lnSpc>
            </a:pPr>
            <a:r>
              <a:rPr lang="en-US" sz="800" b="1" dirty="0" smtClean="0"/>
              <a:t>Outline the Issues</a:t>
            </a:r>
          </a:p>
          <a:p>
            <a:pPr eaLnBrk="1" hangingPunct="1">
              <a:lnSpc>
                <a:spcPct val="80000"/>
              </a:lnSpc>
            </a:pPr>
            <a:r>
              <a:rPr lang="en-US" sz="800" dirty="0" smtClean="0"/>
              <a:t>May be helpful to support with examples from recent news or statistics from catchment area (local, state, national area or foundation’s targeted populations).  Some points for elaboration:</a:t>
            </a:r>
          </a:p>
          <a:p>
            <a:pPr eaLnBrk="1" hangingPunct="1">
              <a:lnSpc>
                <a:spcPct val="80000"/>
              </a:lnSpc>
              <a:buFontTx/>
              <a:buChar char="•"/>
            </a:pPr>
            <a:r>
              <a:rPr lang="en-US" sz="800" dirty="0" smtClean="0"/>
              <a:t>Schools – both youth education and higher education</a:t>
            </a:r>
          </a:p>
          <a:p>
            <a:pPr eaLnBrk="1" hangingPunct="1">
              <a:lnSpc>
                <a:spcPct val="80000"/>
              </a:lnSpc>
              <a:buFontTx/>
              <a:buChar char="•"/>
            </a:pPr>
            <a:r>
              <a:rPr lang="en-US" sz="800" dirty="0" smtClean="0"/>
              <a:t>Safety – on many levels, starting with youth safety in the home and at school; safe places for everyone to work, live and play; traffic safety; etc.</a:t>
            </a:r>
          </a:p>
          <a:p>
            <a:pPr eaLnBrk="1" hangingPunct="1">
              <a:lnSpc>
                <a:spcPct val="80000"/>
              </a:lnSpc>
              <a:buFontTx/>
              <a:buChar char="•"/>
            </a:pPr>
            <a:r>
              <a:rPr lang="en-US" sz="800" dirty="0" smtClean="0"/>
              <a:t>Transportation – safe and affordable options for commuting; ability to access needed resources</a:t>
            </a:r>
          </a:p>
          <a:p>
            <a:pPr eaLnBrk="1" hangingPunct="1">
              <a:lnSpc>
                <a:spcPct val="80000"/>
              </a:lnSpc>
              <a:buFontTx/>
              <a:buChar char="•"/>
            </a:pPr>
            <a:r>
              <a:rPr lang="en-US" sz="800" dirty="0" smtClean="0"/>
              <a:t>Pollution – the water we drink, the air we breathe, our food sources</a:t>
            </a:r>
          </a:p>
          <a:p>
            <a:pPr eaLnBrk="1" hangingPunct="1">
              <a:lnSpc>
                <a:spcPct val="80000"/>
              </a:lnSpc>
              <a:buFontTx/>
              <a:buChar char="•"/>
            </a:pPr>
            <a:r>
              <a:rPr lang="en-US" sz="800" dirty="0" smtClean="0"/>
              <a:t>Climate change – critical issue internationally</a:t>
            </a:r>
          </a:p>
          <a:p>
            <a:pPr eaLnBrk="1" hangingPunct="1">
              <a:lnSpc>
                <a:spcPct val="80000"/>
              </a:lnSpc>
              <a:buFontTx/>
              <a:buChar char="•"/>
            </a:pPr>
            <a:r>
              <a:rPr lang="en-US" sz="800" dirty="0" smtClean="0"/>
              <a:t>Access to resources – access to healthy foods, clothing, necessities for living</a:t>
            </a:r>
          </a:p>
          <a:p>
            <a:pPr eaLnBrk="1" hangingPunct="1">
              <a:lnSpc>
                <a:spcPct val="80000"/>
              </a:lnSpc>
            </a:pPr>
            <a:endParaRPr lang="en-US" sz="800" dirty="0" smtClean="0"/>
          </a:p>
          <a:p>
            <a:pPr eaLnBrk="1" hangingPunct="1">
              <a:lnSpc>
                <a:spcPct val="80000"/>
              </a:lnSpc>
            </a:pPr>
            <a:r>
              <a:rPr lang="en-US" sz="800" b="1" dirty="0" smtClean="0"/>
              <a:t>“These issues are complex and interrelated.”</a:t>
            </a:r>
            <a:r>
              <a:rPr lang="en-US" sz="800" dirty="0" smtClean="0"/>
              <a:t>  [</a:t>
            </a:r>
            <a:r>
              <a:rPr lang="en-US" sz="800" b="1" dirty="0" smtClean="0"/>
              <a:t>click</a:t>
            </a:r>
            <a:r>
              <a:rPr lang="en-US" sz="800" dirty="0" smtClean="0"/>
              <a:t>] </a:t>
            </a:r>
          </a:p>
          <a:p>
            <a:pPr eaLnBrk="1" hangingPunct="1">
              <a:lnSpc>
                <a:spcPct val="80000"/>
              </a:lnSpc>
            </a:pPr>
            <a:r>
              <a:rPr lang="en-US" sz="800" dirty="0" smtClean="0"/>
              <a:t>Obvious links between climate change, pollution, and sustainability [</a:t>
            </a:r>
            <a:r>
              <a:rPr lang="en-US" sz="800" b="1" dirty="0" smtClean="0"/>
              <a:t>click</a:t>
            </a:r>
            <a:r>
              <a:rPr lang="en-US" sz="800" dirty="0" smtClean="0"/>
              <a:t>] </a:t>
            </a:r>
          </a:p>
          <a:p>
            <a:pPr eaLnBrk="1" hangingPunct="1">
              <a:lnSpc>
                <a:spcPct val="80000"/>
              </a:lnSpc>
            </a:pPr>
            <a:r>
              <a:rPr lang="en-US" sz="800" dirty="0" smtClean="0"/>
              <a:t>Jobs, education and available resources are factors of the economy [</a:t>
            </a:r>
            <a:r>
              <a:rPr lang="en-US" sz="800" b="1" dirty="0" smtClean="0"/>
              <a:t>click</a:t>
            </a:r>
            <a:r>
              <a:rPr lang="en-US" sz="800" dirty="0" smtClean="0"/>
              <a:t>]</a:t>
            </a:r>
          </a:p>
          <a:p>
            <a:pPr eaLnBrk="1" hangingPunct="1">
              <a:lnSpc>
                <a:spcPct val="80000"/>
              </a:lnSpc>
            </a:pPr>
            <a:r>
              <a:rPr lang="en-US" sz="800" dirty="0" smtClean="0"/>
              <a:t>Health impacted by pollution, safety, ability to transport to get the resources, to get the exercise, to get to the doctor, etc.</a:t>
            </a:r>
          </a:p>
          <a:p>
            <a:pPr eaLnBrk="1" hangingPunct="1">
              <a:lnSpc>
                <a:spcPct val="80000"/>
              </a:lnSpc>
            </a:pPr>
            <a:endParaRPr lang="en-US" sz="800" dirty="0" smtClean="0"/>
          </a:p>
          <a:p>
            <a:pPr eaLnBrk="1" hangingPunct="1">
              <a:lnSpc>
                <a:spcPct val="80000"/>
              </a:lnSpc>
            </a:pPr>
            <a:r>
              <a:rPr lang="en-US" sz="800" dirty="0" smtClean="0"/>
              <a:t>Point out links between Environment, Economy &amp; Health as well </a:t>
            </a:r>
          </a:p>
          <a:p>
            <a:pPr eaLnBrk="1" hangingPunct="1">
              <a:lnSpc>
                <a:spcPct val="80000"/>
              </a:lnSpc>
            </a:pPr>
            <a:r>
              <a:rPr lang="en-US" sz="800" dirty="0" smtClean="0"/>
              <a:t>This diagram does not reflect all of the linkages or all of the factors</a:t>
            </a:r>
          </a:p>
          <a:p>
            <a:pPr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buFontTx/>
              <a:buChar char="•"/>
            </a:pPr>
            <a:endParaRPr lang="en-US" sz="800" dirty="0" smtClean="0"/>
          </a:p>
          <a:p>
            <a:pPr eaLnBrk="1" hangingPunct="1">
              <a:lnSpc>
                <a:spcPct val="80000"/>
              </a:lnSpc>
              <a:buFontTx/>
              <a:buChar char="•"/>
            </a:pPr>
            <a:endParaRPr lang="en-US" sz="800" dirty="0" smtClean="0"/>
          </a:p>
          <a:p>
            <a:pPr eaLnBrk="1" hangingPunct="1">
              <a:lnSpc>
                <a:spcPct val="80000"/>
              </a:lnSpc>
              <a:buFontTx/>
              <a:buChar char="•"/>
            </a:pPr>
            <a:endParaRPr lang="en-US" sz="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E35AC-FBEF-4354-A4AA-C0B217F799E2}" type="slidenum">
              <a:rPr lang="en-US"/>
              <a:pPr/>
              <a:t>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E35AC-FBEF-4354-A4AA-C0B217F799E2}"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E35AC-FBEF-4354-A4AA-C0B217F799E2}"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F3763-B035-4C83-BC9A-9B72B93B30F6}" type="slidenum">
              <a:rPr lang="en-US"/>
              <a:pPr/>
              <a:t>7</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ED742-A6FD-43A9-9AB3-5D5E6F91DBF9}"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B4D58-EA2F-4BEB-A46A-1E070537C66A}" type="slidenum">
              <a:rPr lang="en-US"/>
              <a:pPr/>
              <a:t>13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ED742-A6FD-43A9-9AB3-5D5E6F91DBF9}" type="slidenum">
              <a:rPr lang="en-US"/>
              <a:pPr/>
              <a:t>14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3F707-10C7-41CD-BB3D-F057F61336DC}" type="slidenum">
              <a:rPr lang="en-US"/>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12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126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6AD2C8C6-C897-4B07-B12B-21F019FDA821}" type="slidenum">
              <a:rPr lang="en-US"/>
              <a:pPr/>
              <a:t>‹#›</a:t>
            </a:fld>
            <a:endParaRPr lang="en-US"/>
          </a:p>
        </p:txBody>
      </p:sp>
      <p:sp>
        <p:nvSpPr>
          <p:cNvPr id="11271"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B89C24-52C5-4F7D-B655-6CE6F684FA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696234-D05B-41E0-9C0D-BF819A6A0D0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EA255C8E-3400-4132-A453-AD987EC764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6919CA-E1EA-4CC5-BDA2-626836A816C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B0DB11-8D81-40F0-B30C-518984DBFA4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79B496-ABE3-4627-B935-C9B43662EB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CD566F-00BD-4C03-A967-085B84CA00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4BAC01-CDA3-4ADE-8DBE-5A085DB803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C0C712-4856-4C18-9958-252FC75C04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D7E62B-3D48-404A-8732-A9D2A8EEA08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75056E-BF63-4E4B-BA78-78DC3E987CD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973227D4-DEE9-4D0C-A82E-328C23CA1E47}"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ointcenter.org/hp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jointcenter.org/hp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jointcenter.org/hpi"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812925"/>
          </a:xfrm>
        </p:spPr>
        <p:txBody>
          <a:bodyPr/>
          <a:lstStyle/>
          <a:p>
            <a:r>
              <a:rPr lang="en-US" sz="3400" dirty="0" smtClean="0"/>
              <a:t>Taking Action to Achieve Health Equity:</a:t>
            </a:r>
            <a:r>
              <a:rPr lang="en-US" sz="3200" dirty="0"/>
              <a:t/>
            </a:r>
            <a:br>
              <a:rPr lang="en-US" sz="3200" dirty="0"/>
            </a:br>
            <a:r>
              <a:rPr lang="en-US" sz="2400" dirty="0"/>
              <a:t/>
            </a:r>
            <a:br>
              <a:rPr lang="en-US" sz="2400" dirty="0"/>
            </a:br>
            <a:r>
              <a:rPr lang="en-US" sz="3200" dirty="0" smtClean="0"/>
              <a:t>Beyond the Affordable Care Act</a:t>
            </a:r>
            <a:br>
              <a:rPr lang="en-US" sz="3200" dirty="0" smtClean="0"/>
            </a:br>
            <a:endParaRPr lang="en-US" sz="2000" dirty="0"/>
          </a:p>
        </p:txBody>
      </p:sp>
      <p:sp>
        <p:nvSpPr>
          <p:cNvPr id="2051" name="Rectangle 3"/>
          <p:cNvSpPr>
            <a:spLocks noGrp="1" noChangeArrowheads="1"/>
          </p:cNvSpPr>
          <p:nvPr>
            <p:ph type="subTitle" idx="1"/>
          </p:nvPr>
        </p:nvSpPr>
        <p:spPr>
          <a:xfrm>
            <a:off x="1143000" y="3276600"/>
            <a:ext cx="6934200" cy="2209800"/>
          </a:xfrm>
        </p:spPr>
        <p:txBody>
          <a:bodyPr/>
          <a:lstStyle/>
          <a:p>
            <a:r>
              <a:rPr lang="en-US" sz="2400" dirty="0"/>
              <a:t>Brian D. Smedley, Ph.D.</a:t>
            </a:r>
          </a:p>
          <a:p>
            <a:r>
              <a:rPr lang="en-US" sz="2400" dirty="0" smtClean="0"/>
              <a:t>Joint Center for Political and Economic Studies</a:t>
            </a:r>
            <a:endParaRPr lang="en-US" sz="2400" dirty="0"/>
          </a:p>
          <a:p>
            <a:r>
              <a:rPr lang="en-US" sz="2400" dirty="0" smtClean="0">
                <a:hlinkClick r:id="rId3"/>
              </a:rPr>
              <a:t>www.jointcenter.org/hpi</a:t>
            </a:r>
            <a:r>
              <a:rPr lang="en-US" sz="2400" dirty="0" smtClean="0"/>
              <a:t>  </a:t>
            </a:r>
            <a:endParaRPr lang="en-US" sz="2400" dirty="0" smtClean="0"/>
          </a:p>
          <a:p>
            <a:endParaRPr lang="en-US" sz="2800" dirty="0" smtClean="0"/>
          </a:p>
          <a:p>
            <a:r>
              <a:rPr lang="en-US" sz="2000" dirty="0" smtClean="0"/>
              <a:t>15</a:t>
            </a:r>
            <a:r>
              <a:rPr lang="en-US" sz="2000" baseline="30000" dirty="0" smtClean="0"/>
              <a:t>th</a:t>
            </a:r>
            <a:r>
              <a:rPr lang="en-US" sz="2000" dirty="0" smtClean="0"/>
              <a:t> </a:t>
            </a:r>
            <a:r>
              <a:rPr lang="en-US" sz="2000" dirty="0"/>
              <a:t>Annual William T. Small, Jr. Keynote Lecture</a:t>
            </a:r>
            <a:br>
              <a:rPr lang="en-US" sz="2000" dirty="0"/>
            </a:br>
            <a:r>
              <a:rPr lang="en-US" sz="2000" dirty="0" smtClean="0"/>
              <a:t>34</a:t>
            </a:r>
            <a:r>
              <a:rPr lang="en-US" sz="2000" baseline="30000" dirty="0" smtClean="0"/>
              <a:t>th</a:t>
            </a:r>
            <a:r>
              <a:rPr lang="en-US" sz="2000" dirty="0" smtClean="0"/>
              <a:t> </a:t>
            </a:r>
            <a:r>
              <a:rPr lang="en-US" sz="2000" dirty="0"/>
              <a:t>Annual UNC Minority Health Conference</a:t>
            </a:r>
            <a:br>
              <a:rPr lang="en-US" sz="2000" dirty="0"/>
            </a:br>
            <a:r>
              <a:rPr lang="en-US" sz="2000" dirty="0"/>
              <a:t>February </a:t>
            </a:r>
            <a:r>
              <a:rPr lang="en-US" sz="2000" dirty="0" smtClean="0"/>
              <a:t>22, 2013</a:t>
            </a:r>
            <a:endParaRPr lang="en-US" sz="2000" dirty="0"/>
          </a:p>
        </p:txBody>
      </p:sp>
    </p:spTree>
    <p:extLst>
      <p:ext uri="{BB962C8B-B14F-4D97-AF65-F5344CB8AC3E}">
        <p14:creationId xmlns:p14="http://schemas.microsoft.com/office/powerpoint/2010/main" val="401788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Implications of PPACA for Addressing Health Inequalities in the United States (continued)</a:t>
            </a:r>
            <a:endParaRPr lang="en-US" sz="3200" dirty="0"/>
          </a:p>
        </p:txBody>
      </p:sp>
      <p:sp>
        <p:nvSpPr>
          <p:cNvPr id="3" name="Content Placeholder 2"/>
          <p:cNvSpPr>
            <a:spLocks noGrp="1"/>
          </p:cNvSpPr>
          <p:nvPr>
            <p:ph idx="1"/>
          </p:nvPr>
        </p:nvSpPr>
        <p:spPr>
          <a:xfrm>
            <a:off x="457200" y="1752600"/>
            <a:ext cx="8229600" cy="4267200"/>
          </a:xfrm>
        </p:spPr>
        <p:txBody>
          <a:bodyPr/>
          <a:lstStyle/>
          <a:p>
            <a:pPr>
              <a:buNone/>
            </a:pPr>
            <a:r>
              <a:rPr lang="en-US" sz="2400" b="1" dirty="0" smtClean="0"/>
              <a:t>Data Collection and Reporting</a:t>
            </a:r>
          </a:p>
          <a:p>
            <a:endParaRPr lang="en-US" sz="2400" dirty="0" smtClean="0"/>
          </a:p>
          <a:p>
            <a:r>
              <a:rPr lang="en-US" sz="2400" dirty="0" smtClean="0"/>
              <a:t>Require that population surveys collect and report data on race, ethnicity and primary language</a:t>
            </a:r>
          </a:p>
          <a:p>
            <a:endParaRPr lang="en-US" sz="2400" dirty="0" smtClean="0"/>
          </a:p>
          <a:p>
            <a:r>
              <a:rPr lang="en-US" sz="2400" dirty="0" smtClean="0"/>
              <a:t>Collect and report disparities in Medicaid and CHIP</a:t>
            </a:r>
          </a:p>
          <a:p>
            <a:endParaRPr lang="en-US" sz="2400" dirty="0" smtClean="0"/>
          </a:p>
          <a:p>
            <a:r>
              <a:rPr lang="en-US" sz="2400" dirty="0" smtClean="0"/>
              <a:t>Monitor health disparities trends in federally-funded programs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Implications of PPACA for Addressing Health Inequalities in the United States (continued)</a:t>
            </a:r>
            <a:endParaRPr lang="en-US" sz="3200" dirty="0"/>
          </a:p>
        </p:txBody>
      </p:sp>
      <p:sp>
        <p:nvSpPr>
          <p:cNvPr id="3" name="Content Placeholder 2"/>
          <p:cNvSpPr>
            <a:spLocks noGrp="1"/>
          </p:cNvSpPr>
          <p:nvPr>
            <p:ph idx="1"/>
          </p:nvPr>
        </p:nvSpPr>
        <p:spPr>
          <a:xfrm>
            <a:off x="457200" y="1752600"/>
            <a:ext cx="8229600" cy="4267200"/>
          </a:xfrm>
        </p:spPr>
        <p:txBody>
          <a:bodyPr/>
          <a:lstStyle/>
          <a:p>
            <a:pPr>
              <a:buNone/>
            </a:pPr>
            <a:r>
              <a:rPr lang="en-US" sz="2400" b="1" dirty="0" smtClean="0"/>
              <a:t>Other Important Provisions</a:t>
            </a:r>
            <a:r>
              <a:rPr lang="en-US" sz="2400" dirty="0" smtClean="0"/>
              <a:t>:</a:t>
            </a:r>
          </a:p>
          <a:p>
            <a:endParaRPr lang="en-US" sz="2400" dirty="0" smtClean="0"/>
          </a:p>
          <a:p>
            <a:r>
              <a:rPr lang="en-US" sz="2400" dirty="0" smtClean="0"/>
              <a:t>Reauthorizes Titles VII and VIII, health workforce programs to increase diversity and improve the distribution of providers</a:t>
            </a:r>
          </a:p>
          <a:p>
            <a:r>
              <a:rPr lang="en-US" sz="2400" dirty="0" smtClean="0"/>
              <a:t>Authorizes cultural competence education and organizational support</a:t>
            </a:r>
          </a:p>
          <a:p>
            <a:r>
              <a:rPr lang="en-US" sz="2400" dirty="0" smtClean="0"/>
              <a:t>Increases investments in health disparities research</a:t>
            </a:r>
          </a:p>
          <a:p>
            <a:r>
              <a:rPr lang="en-US" sz="2400" dirty="0" smtClean="0"/>
              <a:t>Establishes Prevention and Public Health Fund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533400" y="2362200"/>
            <a:ext cx="8229600" cy="1384300"/>
          </a:xfrm>
        </p:spPr>
        <p:txBody>
          <a:bodyPr/>
          <a:lstStyle/>
          <a:p>
            <a:pPr algn="ctr"/>
            <a:r>
              <a:rPr lang="en-US" sz="3600" dirty="0" smtClean="0"/>
              <a:t>More Needs to Be Done:</a:t>
            </a:r>
            <a:br>
              <a:rPr lang="en-US" sz="3600" dirty="0" smtClean="0"/>
            </a:br>
            <a:r>
              <a:rPr lang="en-US" sz="3600" dirty="0" smtClean="0"/>
              <a:t/>
            </a:r>
            <a:br>
              <a:rPr lang="en-US" sz="3600" dirty="0" smtClean="0"/>
            </a:br>
            <a:r>
              <a:rPr lang="en-US" sz="3200" dirty="0" smtClean="0"/>
              <a:t>Despite the Important Provisions in PPACA, Public Health and Health Systems in Partnership with Communities Can Take Steps to Address Root Causes of Health Inequities  </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304800"/>
            <a:ext cx="7772400" cy="1143000"/>
          </a:xfrm>
        </p:spPr>
        <p:txBody>
          <a:bodyPr/>
          <a:lstStyle/>
          <a:p>
            <a:r>
              <a:rPr lang="en-US" sz="3200"/>
              <a:t>What Factors Contribute to Racial and Ethnic Health Disparities?</a:t>
            </a:r>
          </a:p>
        </p:txBody>
      </p:sp>
      <p:sp>
        <p:nvSpPr>
          <p:cNvPr id="63491" name="Rectangle 3"/>
          <p:cNvSpPr>
            <a:spLocks noGrp="1" noChangeArrowheads="1"/>
          </p:cNvSpPr>
          <p:nvPr>
            <p:ph type="body" idx="1"/>
          </p:nvPr>
        </p:nvSpPr>
        <p:spPr>
          <a:xfrm>
            <a:off x="381000" y="1752600"/>
            <a:ext cx="8229600" cy="4724400"/>
          </a:xfrm>
        </p:spPr>
        <p:txBody>
          <a:bodyPr/>
          <a:lstStyle/>
          <a:p>
            <a:r>
              <a:rPr lang="en-US" sz="2800">
                <a:solidFill>
                  <a:srgbClr val="FFCCFF"/>
                </a:solidFill>
              </a:rPr>
              <a:t>Socioeconomic position </a:t>
            </a:r>
          </a:p>
          <a:p>
            <a:r>
              <a:rPr lang="en-US" sz="2800">
                <a:solidFill>
                  <a:srgbClr val="FFCCFF"/>
                </a:solidFill>
              </a:rPr>
              <a:t>Residential segregation and environmental living conditions</a:t>
            </a:r>
          </a:p>
          <a:p>
            <a:r>
              <a:rPr lang="en-US" sz="2800">
                <a:solidFill>
                  <a:srgbClr val="FFCCFF"/>
                </a:solidFill>
              </a:rPr>
              <a:t>Occupational risks and exposures</a:t>
            </a:r>
          </a:p>
          <a:p>
            <a:r>
              <a:rPr lang="en-US" sz="2800">
                <a:solidFill>
                  <a:srgbClr val="FFCCFF"/>
                </a:solidFill>
              </a:rPr>
              <a:t>Health risk and health-seeking behaviors</a:t>
            </a:r>
          </a:p>
          <a:p>
            <a:r>
              <a:rPr lang="en-US" sz="2800"/>
              <a:t>Differences in access to health care</a:t>
            </a:r>
          </a:p>
          <a:p>
            <a:r>
              <a:rPr lang="en-US" sz="2800"/>
              <a:t>Differences in health care quality</a:t>
            </a:r>
          </a:p>
          <a:p>
            <a:pPr>
              <a:buFontTx/>
              <a:buNone/>
            </a:pPr>
            <a:endParaRPr lang="en-US" sz="2800"/>
          </a:p>
          <a:p>
            <a:pPr>
              <a:lnSpc>
                <a:spcPct val="80000"/>
              </a:lnSpc>
              <a:buFontTx/>
              <a:buNone/>
            </a:pPr>
            <a:r>
              <a:rPr lang="en-US" sz="2400" i="1"/>
              <a:t>Structural inequality – including historic and contemporary racism and discrimination – influences all of the above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533400" y="2362200"/>
            <a:ext cx="8229600" cy="1384300"/>
          </a:xfrm>
        </p:spPr>
        <p:txBody>
          <a:bodyPr/>
          <a:lstStyle/>
          <a:p>
            <a:pPr algn="ctr"/>
            <a:r>
              <a:rPr lang="en-US" sz="3600"/>
              <a:t>The Role of Segregation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92100"/>
            <a:ext cx="8229600" cy="1536700"/>
          </a:xfrm>
        </p:spPr>
        <p:txBody>
          <a:bodyPr/>
          <a:lstStyle/>
          <a:p>
            <a:r>
              <a:rPr lang="en-US" sz="3200" dirty="0"/>
              <a:t>Racial Residential Segregation – Apartheid-era South Africa (1991) and the US (</a:t>
            </a:r>
            <a:r>
              <a:rPr lang="en-US" sz="3200" dirty="0" smtClean="0"/>
              <a:t>2010)</a:t>
            </a:r>
            <a:r>
              <a:rPr lang="en-US" sz="1800" dirty="0"/>
              <a:t/>
            </a:r>
            <a:br>
              <a:rPr lang="en-US" sz="1800" dirty="0"/>
            </a:br>
            <a:r>
              <a:rPr lang="en-US" sz="1800" dirty="0"/>
              <a:t>Source:  Massey 2004; Iceland et al 2002; </a:t>
            </a:r>
            <a:r>
              <a:rPr lang="en-US" sz="1800" dirty="0" err="1"/>
              <a:t>Glaeser</a:t>
            </a:r>
            <a:r>
              <a:rPr lang="en-US" sz="1800" dirty="0"/>
              <a:t> and </a:t>
            </a:r>
            <a:r>
              <a:rPr lang="en-US" sz="1800" dirty="0" err="1"/>
              <a:t>Vigitor</a:t>
            </a:r>
            <a:r>
              <a:rPr lang="en-US" sz="1800" dirty="0"/>
              <a:t> </a:t>
            </a:r>
            <a:r>
              <a:rPr lang="en-US" sz="1800" dirty="0" smtClean="0"/>
              <a:t>2011</a:t>
            </a:r>
            <a:r>
              <a:rPr lang="en-US" sz="4000" dirty="0" smtClean="0"/>
              <a:t> </a:t>
            </a:r>
            <a:endParaRPr lang="en-US" sz="4000" dirty="0"/>
          </a:p>
        </p:txBody>
      </p:sp>
      <p:graphicFrame>
        <p:nvGraphicFramePr>
          <p:cNvPr id="27652" name="Object 4"/>
          <p:cNvGraphicFramePr>
            <a:graphicFrameLocks noGrp="1" noChangeAspect="1"/>
          </p:cNvGraphicFramePr>
          <p:nvPr>
            <p:ph idx="1"/>
            <p:extLst>
              <p:ext uri="{D42A27DB-BD31-4B8C-83A1-F6EECF244321}">
                <p14:modId xmlns:p14="http://schemas.microsoft.com/office/powerpoint/2010/main" val="4075161455"/>
              </p:ext>
            </p:extLst>
          </p:nvPr>
        </p:nvGraphicFramePr>
        <p:xfrm>
          <a:off x="169863" y="1911350"/>
          <a:ext cx="8791575" cy="4344988"/>
        </p:xfrm>
        <a:graphic>
          <a:graphicData uri="http://schemas.openxmlformats.org/presentationml/2006/ole">
            <mc:AlternateContent xmlns:mc="http://schemas.openxmlformats.org/markup-compatibility/2006">
              <mc:Choice xmlns:v="urn:schemas-microsoft-com:vml" Requires="v">
                <p:oleObj spid="_x0000_s27668" name="Chart" r:id="rId4" imgW="8839200" imgH="4368800" progId="MSGraph.Chart.8">
                  <p:embed followColorScheme="full"/>
                </p:oleObj>
              </mc:Choice>
              <mc:Fallback>
                <p:oleObj name="Chart" r:id="rId4" imgW="8839200" imgH="4368800" progId="MSGraph.Chart.8">
                  <p:embed followColorScheme="full"/>
                  <p:pic>
                    <p:nvPicPr>
                      <p:cNvPr id="0" name="Picture 9"/>
                      <p:cNvPicPr>
                        <a:picLocks noGrp="1" noChangeAspect="1" noChangeArrowheads="1"/>
                      </p:cNvPicPr>
                      <p:nvPr/>
                    </p:nvPicPr>
                    <p:blipFill>
                      <a:blip r:embed="rId5"/>
                      <a:srcRect/>
                      <a:stretch>
                        <a:fillRect/>
                      </a:stretch>
                    </p:blipFill>
                    <p:spPr bwMode="auto">
                      <a:xfrm>
                        <a:off x="169863" y="1911350"/>
                        <a:ext cx="8791575" cy="434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a:t>Negative Effects of Segregation on Health and Human Development</a:t>
            </a:r>
          </a:p>
        </p:txBody>
      </p:sp>
      <p:sp>
        <p:nvSpPr>
          <p:cNvPr id="28675" name="Rectangle 3"/>
          <p:cNvSpPr>
            <a:spLocks noGrp="1" noChangeArrowheads="1"/>
          </p:cNvSpPr>
          <p:nvPr>
            <p:ph type="body" idx="1"/>
          </p:nvPr>
        </p:nvSpPr>
        <p:spPr>
          <a:xfrm>
            <a:off x="457200" y="1905000"/>
            <a:ext cx="8229600" cy="4419600"/>
          </a:xfrm>
        </p:spPr>
        <p:txBody>
          <a:bodyPr/>
          <a:lstStyle/>
          <a:p>
            <a:pPr>
              <a:lnSpc>
                <a:spcPct val="80000"/>
              </a:lnSpc>
            </a:pPr>
            <a:r>
              <a:rPr lang="en-US" sz="2800"/>
              <a:t>Racial segregation</a:t>
            </a:r>
            <a:r>
              <a:rPr lang="en-US" sz="2800" i="1"/>
              <a:t> concentrates poverty</a:t>
            </a:r>
            <a:r>
              <a:rPr lang="en-US" sz="2800"/>
              <a:t> and excludes and isolates communities of color from the mainstream resources needed for success. African Americans are more likely to reside in poorer neighborhoods regardless of income level. </a:t>
            </a:r>
          </a:p>
          <a:p>
            <a:pPr>
              <a:lnSpc>
                <a:spcPct val="80000"/>
              </a:lnSpc>
              <a:buFontTx/>
              <a:buNone/>
            </a:pPr>
            <a:endParaRPr lang="en-US" sz="2800"/>
          </a:p>
          <a:p>
            <a:pPr>
              <a:lnSpc>
                <a:spcPct val="80000"/>
              </a:lnSpc>
            </a:pPr>
            <a:r>
              <a:rPr lang="en-US" sz="2800"/>
              <a:t>Segregation also </a:t>
            </a:r>
            <a:r>
              <a:rPr lang="en-US" sz="2800" i="1"/>
              <a:t>restricts socio-economic opportunity</a:t>
            </a:r>
            <a:r>
              <a:rPr lang="en-US" sz="2800"/>
              <a:t> by channeling non-whites into neighborhoods with poorer public schools, fewer employment opportunities, and smaller returns on real estate.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a:t>Negative Effects of Segregation on Health and Human Development (cont’d)</a:t>
            </a:r>
          </a:p>
        </p:txBody>
      </p:sp>
      <p:sp>
        <p:nvSpPr>
          <p:cNvPr id="30723" name="Rectangle 3"/>
          <p:cNvSpPr>
            <a:spLocks noGrp="1" noChangeArrowheads="1"/>
          </p:cNvSpPr>
          <p:nvPr>
            <p:ph type="body" idx="1"/>
          </p:nvPr>
        </p:nvSpPr>
        <p:spPr>
          <a:xfrm>
            <a:off x="457200" y="1905000"/>
            <a:ext cx="8229600" cy="4572000"/>
          </a:xfrm>
        </p:spPr>
        <p:txBody>
          <a:bodyPr/>
          <a:lstStyle/>
          <a:p>
            <a:pPr>
              <a:lnSpc>
                <a:spcPct val="90000"/>
              </a:lnSpc>
            </a:pPr>
            <a:r>
              <a:rPr lang="en-US" sz="2800"/>
              <a:t>African Americans are </a:t>
            </a:r>
            <a:r>
              <a:rPr lang="en-US" sz="2800" i="1"/>
              <a:t>five times less likely</a:t>
            </a:r>
            <a:r>
              <a:rPr lang="en-US" sz="2800"/>
              <a:t> than whites to live in census tracts with supermarkets, and are </a:t>
            </a:r>
            <a:r>
              <a:rPr lang="en-US" sz="2800" i="1"/>
              <a:t>more likely</a:t>
            </a:r>
            <a:r>
              <a:rPr lang="en-US" sz="2800"/>
              <a:t> to live in communities with a high percentage of fast-food outlets, liquor stores and convenience stores </a:t>
            </a:r>
          </a:p>
          <a:p>
            <a:pPr>
              <a:lnSpc>
                <a:spcPct val="90000"/>
              </a:lnSpc>
              <a:buFontTx/>
              <a:buNone/>
            </a:pPr>
            <a:endParaRPr lang="en-US" sz="2800"/>
          </a:p>
          <a:p>
            <a:pPr>
              <a:lnSpc>
                <a:spcPct val="90000"/>
              </a:lnSpc>
            </a:pPr>
            <a:r>
              <a:rPr lang="en-US" sz="2800"/>
              <a:t>Black and Latino neighborhoods also have </a:t>
            </a:r>
            <a:r>
              <a:rPr lang="en-US" sz="2800" i="1"/>
              <a:t>fewer parks and green spaces</a:t>
            </a:r>
            <a:r>
              <a:rPr lang="en-US" sz="2800"/>
              <a:t> than white neighborhoods, and </a:t>
            </a:r>
            <a:r>
              <a:rPr lang="en-US" sz="2800" i="1"/>
              <a:t>fewer safe places</a:t>
            </a:r>
            <a:r>
              <a:rPr lang="en-US" sz="2800"/>
              <a:t> to walk, jog, bike or play, including fewer gyms, recreational centers and swimming pools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a:t>Negative Effects of Segregation on Health and Human Development (cont’d)</a:t>
            </a:r>
          </a:p>
        </p:txBody>
      </p:sp>
      <p:sp>
        <p:nvSpPr>
          <p:cNvPr id="32771" name="Rectangle 3"/>
          <p:cNvSpPr>
            <a:spLocks noGrp="1" noChangeArrowheads="1"/>
          </p:cNvSpPr>
          <p:nvPr>
            <p:ph type="body" idx="1"/>
          </p:nvPr>
        </p:nvSpPr>
        <p:spPr>
          <a:xfrm>
            <a:off x="457200" y="1752600"/>
            <a:ext cx="8229600" cy="4724400"/>
          </a:xfrm>
        </p:spPr>
        <p:txBody>
          <a:bodyPr/>
          <a:lstStyle/>
          <a:p>
            <a:pPr>
              <a:lnSpc>
                <a:spcPct val="80000"/>
              </a:lnSpc>
            </a:pPr>
            <a:r>
              <a:rPr lang="en-US" sz="2800"/>
              <a:t>Low-income communities and communities of color are </a:t>
            </a:r>
            <a:r>
              <a:rPr lang="en-US" sz="2800" i="1"/>
              <a:t>more likely to be exposed</a:t>
            </a:r>
            <a:r>
              <a:rPr lang="en-US" sz="2800"/>
              <a:t> to environmental hazards.  For example, 56% of residents in neighborhoods with commercial hazardous waste facilities are people of color even though they comprise less than 30% of the U.S. population </a:t>
            </a:r>
          </a:p>
          <a:p>
            <a:pPr>
              <a:lnSpc>
                <a:spcPct val="80000"/>
              </a:lnSpc>
              <a:buFontTx/>
              <a:buNone/>
            </a:pPr>
            <a:endParaRPr lang="en-US" sz="2800"/>
          </a:p>
          <a:p>
            <a:pPr>
              <a:lnSpc>
                <a:spcPct val="80000"/>
              </a:lnSpc>
            </a:pPr>
            <a:r>
              <a:rPr lang="en-US" sz="2800"/>
              <a:t>The “Poverty Tax:”  Residents of poor communities </a:t>
            </a:r>
            <a:r>
              <a:rPr lang="en-US" sz="2800" i="1"/>
              <a:t>pay more for the exact same consumer products</a:t>
            </a:r>
            <a:r>
              <a:rPr lang="en-US" sz="2800"/>
              <a:t> than those in higher income neighborhoods­– more for auto loans, furniture, appliances, bank fees, and even groceries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gregated Spaces cover.jpg"/>
          <p:cNvPicPr>
            <a:picLocks noChangeAspect="1"/>
          </p:cNvPicPr>
          <p:nvPr/>
        </p:nvPicPr>
        <p:blipFill>
          <a:blip r:embed="rId2" cstate="print"/>
          <a:stretch>
            <a:fillRect/>
          </a:stretch>
        </p:blipFill>
        <p:spPr>
          <a:xfrm>
            <a:off x="1920759" y="0"/>
            <a:ext cx="5302481"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smtClean="0"/>
              <a:t>Examples of Racial/Ethnic Health Inequalities</a:t>
            </a:r>
            <a:endParaRPr lang="en-US" sz="3600" dirty="0"/>
          </a:p>
        </p:txBody>
      </p:sp>
      <p:sp>
        <p:nvSpPr>
          <p:cNvPr id="13315" name="Rectangle 3"/>
          <p:cNvSpPr>
            <a:spLocks noGrp="1" noChangeArrowheads="1"/>
          </p:cNvSpPr>
          <p:nvPr>
            <p:ph type="body" idx="1"/>
          </p:nvPr>
        </p:nvSpPr>
        <p:spPr>
          <a:xfrm>
            <a:off x="457200" y="1676400"/>
            <a:ext cx="8229600" cy="4724400"/>
          </a:xfrm>
        </p:spPr>
        <p:txBody>
          <a:bodyPr/>
          <a:lstStyle/>
          <a:p>
            <a:r>
              <a:rPr lang="en-US" sz="2400" dirty="0" smtClean="0"/>
              <a:t>Many racial and ethnic minority groups – particularly American Indians, African Americans, Pacific Islanders, and some Asian Americans and Latinos – have higher rates of disease and disability than national averages</a:t>
            </a:r>
          </a:p>
          <a:p>
            <a:endParaRPr lang="en-US" sz="2400" dirty="0" smtClean="0"/>
          </a:p>
          <a:p>
            <a:r>
              <a:rPr lang="en-US" sz="2400" dirty="0" smtClean="0"/>
              <a:t>African Americans and American Indians have high rates of infant mortality, even when socioeconomic differences are taken into account</a:t>
            </a:r>
          </a:p>
          <a:p>
            <a:endParaRPr lang="en-US" sz="2400" dirty="0" smtClean="0"/>
          </a:p>
          <a:p>
            <a:r>
              <a:rPr lang="en-US" sz="2400" dirty="0" smtClean="0"/>
              <a:t>African Americans, American Indians, and other experience high rates of premature mortality</a:t>
            </a:r>
          </a:p>
          <a:p>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2D050"/>
                </a:solidFill>
              </a:rPr>
              <a:t>Major Findings – Segregated Spaces, Risky Places</a:t>
            </a:r>
            <a:endParaRPr lang="en-US" b="1" dirty="0">
              <a:solidFill>
                <a:srgbClr val="92D050"/>
              </a:solidFill>
            </a:endParaRPr>
          </a:p>
        </p:txBody>
      </p:sp>
      <p:sp>
        <p:nvSpPr>
          <p:cNvPr id="3" name="Content Placeholder 2"/>
          <p:cNvSpPr>
            <a:spLocks noGrp="1"/>
          </p:cNvSpPr>
          <p:nvPr>
            <p:ph idx="1"/>
          </p:nvPr>
        </p:nvSpPr>
        <p:spPr/>
        <p:txBody>
          <a:bodyPr>
            <a:normAutofit fontScale="70000" lnSpcReduction="20000"/>
          </a:bodyPr>
          <a:lstStyle/>
          <a:p>
            <a:r>
              <a:rPr lang="en-US" sz="3400" dirty="0" smtClean="0">
                <a:latin typeface="Arial" pitchFamily="34" charset="0"/>
              </a:rPr>
              <a:t>For both blacks and Hispanics, residential segregation declined slightly between 2000 and 2010. However, the United States remains a highly segregated country;  </a:t>
            </a:r>
          </a:p>
          <a:p>
            <a:endParaRPr lang="en-US" sz="3400" dirty="0" smtClean="0">
              <a:latin typeface="Arial" pitchFamily="34" charset="0"/>
            </a:endParaRPr>
          </a:p>
          <a:p>
            <a:r>
              <a:rPr lang="en-US" sz="3400" dirty="0" smtClean="0">
                <a:latin typeface="Arial" pitchFamily="34" charset="0"/>
              </a:rPr>
              <a:t>Segregation continues to be a predictor of health disparities between blacks and whites and between Hispanics and whites, as measured by infant mortality rates; and </a:t>
            </a:r>
          </a:p>
          <a:p>
            <a:pPr>
              <a:buNone/>
            </a:pPr>
            <a:r>
              <a:rPr lang="en-US" sz="3400" dirty="0" smtClean="0">
                <a:latin typeface="Arial" pitchFamily="34" charset="0"/>
              </a:rPr>
              <a:t> </a:t>
            </a:r>
          </a:p>
          <a:p>
            <a:r>
              <a:rPr lang="en-US" sz="3400" dirty="0" smtClean="0">
                <a:latin typeface="Arial" pitchFamily="34" charset="0"/>
              </a:rPr>
              <a:t>Although segregation is declining, the relationship between segregation and infant mortality disparities appears to have intensified.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a:xfrm>
            <a:off x="533400" y="2362200"/>
            <a:ext cx="8229600" cy="1384300"/>
          </a:xfrm>
        </p:spPr>
        <p:txBody>
          <a:bodyPr/>
          <a:lstStyle/>
          <a:p>
            <a:pPr algn="ctr"/>
            <a:r>
              <a:rPr lang="en-US" sz="3600" dirty="0" smtClean="0"/>
              <a:t>Trends in Poverty Concentration</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st Decade Cover.jpg"/>
          <p:cNvPicPr>
            <a:picLocks noChangeAspect="1"/>
          </p:cNvPicPr>
          <p:nvPr/>
        </p:nvPicPr>
        <p:blipFill>
          <a:blip r:embed="rId2" cstate="print"/>
          <a:stretch>
            <a:fillRect/>
          </a:stretch>
        </p:blipFill>
        <p:spPr>
          <a:xfrm>
            <a:off x="1920759" y="0"/>
            <a:ext cx="5302481"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Steady rise in people in medium, high-poverty neighborhoods</a:t>
            </a:r>
          </a:p>
        </p:txBody>
      </p:sp>
      <p:pic>
        <p:nvPicPr>
          <p:cNvPr id="6147" name="Picture 2"/>
          <p:cNvPicPr>
            <a:picLocks noChangeAspect="1" noChangeArrowheads="1"/>
          </p:cNvPicPr>
          <p:nvPr/>
        </p:nvPicPr>
        <p:blipFill>
          <a:blip r:embed="rId2" cstate="print"/>
          <a:srcRect/>
          <a:stretch>
            <a:fillRect/>
          </a:stretch>
        </p:blipFill>
        <p:spPr bwMode="auto">
          <a:xfrm>
            <a:off x="1143000" y="1763236"/>
            <a:ext cx="6477000" cy="4699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dirty="0" smtClean="0"/>
              <a:t>2000s: Population soars in extreme-poverty neighborhoods</a:t>
            </a:r>
          </a:p>
        </p:txBody>
      </p:sp>
      <p:pic>
        <p:nvPicPr>
          <p:cNvPr id="7171" name="Picture 2"/>
          <p:cNvPicPr>
            <a:picLocks noChangeAspect="1" noChangeArrowheads="1"/>
          </p:cNvPicPr>
          <p:nvPr/>
        </p:nvPicPr>
        <p:blipFill>
          <a:blip r:embed="rId2" cstate="print"/>
          <a:srcRect/>
          <a:stretch>
            <a:fillRect/>
          </a:stretch>
        </p:blipFill>
        <p:spPr bwMode="auto">
          <a:xfrm>
            <a:off x="1295401" y="1747285"/>
            <a:ext cx="6781800" cy="474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19200" y="1905000"/>
            <a:ext cx="6934200" cy="4419600"/>
          </a:xfrm>
          <a:prstGeom prst="rect">
            <a:avLst/>
          </a:prstGeom>
          <a:noFill/>
          <a:ln w="9525">
            <a:noFill/>
            <a:miter lim="800000"/>
            <a:headEnd/>
            <a:tailEnd/>
          </a:ln>
        </p:spPr>
      </p:pic>
      <p:sp>
        <p:nvSpPr>
          <p:cNvPr id="8195" name="Title 5"/>
          <p:cNvSpPr>
            <a:spLocks noGrp="1"/>
          </p:cNvSpPr>
          <p:nvPr>
            <p:ph type="title"/>
          </p:nvPr>
        </p:nvSpPr>
        <p:spPr>
          <a:xfrm>
            <a:off x="228600" y="457200"/>
            <a:ext cx="9144000" cy="1143000"/>
          </a:xfrm>
        </p:spPr>
        <p:txBody>
          <a:bodyPr>
            <a:normAutofit fontScale="90000"/>
          </a:bodyPr>
          <a:lstStyle/>
          <a:p>
            <a:pPr eaLnBrk="1" hangingPunct="1"/>
            <a:r>
              <a:rPr lang="en-US" dirty="0" smtClean="0"/>
              <a:t>Blacks, Hispanics, Amer. Indians over-concentrated in high-poverty tracts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dirty="0" smtClean="0"/>
              <a:t>Most poor blacks, Hispanics live in medium- and high-poverty tracts</a:t>
            </a:r>
          </a:p>
        </p:txBody>
      </p:sp>
      <p:pic>
        <p:nvPicPr>
          <p:cNvPr id="9219" name="Picture 2"/>
          <p:cNvPicPr>
            <a:picLocks noChangeAspect="1" noChangeArrowheads="1"/>
          </p:cNvPicPr>
          <p:nvPr/>
        </p:nvPicPr>
        <p:blipFill>
          <a:blip r:embed="rId2" cstate="print"/>
          <a:srcRect/>
          <a:stretch>
            <a:fillRect/>
          </a:stretch>
        </p:blipFill>
        <p:spPr bwMode="auto">
          <a:xfrm>
            <a:off x="533400" y="1676400"/>
            <a:ext cx="8077200" cy="4894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Metro Detroit:  Poverty Concentration of Neighborhoods of All Children</a:t>
            </a:r>
            <a:br>
              <a:rPr lang="en-US" sz="3000" dirty="0" smtClean="0"/>
            </a:br>
            <a:r>
              <a:rPr lang="en-US" sz="1800" dirty="0" smtClean="0"/>
              <a:t>Source:  Diversitydata.org, 2011</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0949774"/>
              </p:ext>
            </p:extLst>
          </p:nvPr>
        </p:nvGraphicFramePr>
        <p:xfrm>
          <a:off x="5334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Metro Detroit: Poverty Concentration of Neighborhoods of Poor Children</a:t>
            </a:r>
            <a:br>
              <a:rPr lang="en-US" sz="3000" dirty="0" smtClean="0"/>
            </a:br>
            <a:r>
              <a:rPr lang="en-US" sz="1800" dirty="0" smtClean="0"/>
              <a:t>Source:  Diversitydata.org</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51994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Science to Policy and Practice—What Does the Evidence Suggest?</a:t>
            </a:r>
            <a:endParaRPr lang="en-US" sz="3600" dirty="0"/>
          </a:p>
        </p:txBody>
      </p:sp>
      <p:sp>
        <p:nvSpPr>
          <p:cNvPr id="3" name="Content Placeholder 2"/>
          <p:cNvSpPr>
            <a:spLocks noGrp="1"/>
          </p:cNvSpPr>
          <p:nvPr>
            <p:ph idx="1"/>
          </p:nvPr>
        </p:nvSpPr>
        <p:spPr/>
        <p:txBody>
          <a:bodyPr/>
          <a:lstStyle/>
          <a:p>
            <a:r>
              <a:rPr lang="en-US" dirty="0" smtClean="0"/>
              <a:t>A focus on prevention, particularly on the conditions in which people live, work, play, and study</a:t>
            </a:r>
          </a:p>
          <a:p>
            <a:endParaRPr lang="en-US" dirty="0" smtClean="0"/>
          </a:p>
          <a:p>
            <a:r>
              <a:rPr lang="en-US" dirty="0" smtClean="0"/>
              <a:t>Multiple strategies across sectors</a:t>
            </a:r>
          </a:p>
          <a:p>
            <a:endParaRPr lang="en-US" dirty="0" smtClean="0"/>
          </a:p>
          <a:p>
            <a:r>
              <a:rPr lang="en-US" dirty="0" smtClean="0"/>
              <a:t>Sustained investment and a long-term policy agenda</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800" dirty="0" smtClean="0"/>
              <a:t>Change Over Time in Racial and Ethnic Disparities for Selected Core Health Care Access Measures, 2002-2003 to 2007-2008</a:t>
            </a:r>
            <a:r>
              <a:rPr lang="en-US" sz="3200" dirty="0" smtClean="0"/>
              <a:t/>
            </a:r>
            <a:br>
              <a:rPr lang="en-US" sz="3200" dirty="0" smtClean="0"/>
            </a:br>
            <a:r>
              <a:rPr lang="en-US" sz="1600" dirty="0" smtClean="0"/>
              <a:t>AHRQ, National Healthcare Disparities Report, 2011 </a:t>
            </a:r>
            <a:endParaRPr lang="en-US" sz="3200" dirty="0"/>
          </a:p>
        </p:txBody>
      </p:sp>
      <p:sp>
        <p:nvSpPr>
          <p:cNvPr id="13315" name="Rectangle 3"/>
          <p:cNvSpPr>
            <a:spLocks noGrp="1" noChangeArrowheads="1"/>
          </p:cNvSpPr>
          <p:nvPr>
            <p:ph type="body" idx="1"/>
          </p:nvPr>
        </p:nvSpPr>
        <p:spPr>
          <a:xfrm>
            <a:off x="457200" y="1752600"/>
            <a:ext cx="8229600" cy="4648200"/>
          </a:xfrm>
        </p:spPr>
        <p:txBody>
          <a:bodyPr/>
          <a:lstStyle/>
          <a:p>
            <a:endParaRPr lang="en-US" sz="2800" dirty="0"/>
          </a:p>
          <a:p>
            <a:pPr>
              <a:buNone/>
            </a:pPr>
            <a:endParaRPr lang="en-US" sz="2800" dirty="0"/>
          </a:p>
        </p:txBody>
      </p:sp>
      <p:graphicFrame>
        <p:nvGraphicFramePr>
          <p:cNvPr id="4" name="Chart 3"/>
          <p:cNvGraphicFramePr/>
          <p:nvPr>
            <p:extLst>
              <p:ext uri="{D42A27DB-BD31-4B8C-83A1-F6EECF244321}">
                <p14:modId xmlns:p14="http://schemas.microsoft.com/office/powerpoint/2010/main" val="679869545"/>
              </p:ext>
            </p:extLst>
          </p:nvPr>
        </p:nvGraphicFramePr>
        <p:xfrm>
          <a:off x="1066800" y="1905000"/>
          <a:ext cx="72390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Science to Policy and </a:t>
            </a:r>
            <a:r>
              <a:rPr lang="en-US" sz="3600" dirty="0" smtClean="0"/>
              <a:t>Practice – What </a:t>
            </a:r>
            <a:r>
              <a:rPr lang="en-US" sz="3600" dirty="0" smtClean="0"/>
              <a:t>Does the Evidence Suggest?</a:t>
            </a:r>
            <a:endParaRPr lang="en-US" sz="3600" dirty="0"/>
          </a:p>
        </p:txBody>
      </p:sp>
      <p:sp>
        <p:nvSpPr>
          <p:cNvPr id="4" name="Content Placeholder 3"/>
          <p:cNvSpPr>
            <a:spLocks noGrp="1"/>
          </p:cNvSpPr>
          <p:nvPr>
            <p:ph idx="1"/>
          </p:nvPr>
        </p:nvSpPr>
        <p:spPr/>
        <p:txBody>
          <a:bodyPr/>
          <a:lstStyle/>
          <a:p>
            <a:r>
              <a:rPr lang="en-US" dirty="0" smtClean="0"/>
              <a:t>Place-based Strategies: Investments in Communities</a:t>
            </a:r>
          </a:p>
          <a:p>
            <a:pPr>
              <a:buNone/>
            </a:pPr>
            <a:endParaRPr lang="en-US" dirty="0" smtClean="0"/>
          </a:p>
          <a:p>
            <a:r>
              <a:rPr lang="en-US" dirty="0" smtClean="0"/>
              <a:t>People-based Strategies: Investing in Early Childhood Education and Increasing Housing Mobility Options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Create Healthier Communities: </a:t>
            </a:r>
            <a:endParaRPr lang="en-US" sz="3600" dirty="0"/>
          </a:p>
        </p:txBody>
      </p:sp>
      <p:sp>
        <p:nvSpPr>
          <p:cNvPr id="3" name="Content Placeholder 2"/>
          <p:cNvSpPr>
            <a:spLocks noGrp="1"/>
          </p:cNvSpPr>
          <p:nvPr>
            <p:ph idx="1"/>
          </p:nvPr>
        </p:nvSpPr>
        <p:spPr>
          <a:xfrm>
            <a:off x="457200" y="1676400"/>
            <a:ext cx="8229600" cy="4114800"/>
          </a:xfrm>
        </p:spPr>
        <p:txBody>
          <a:bodyPr/>
          <a:lstStyle/>
          <a:p>
            <a:pPr eaLnBrk="1" hangingPunct="1">
              <a:lnSpc>
                <a:spcPct val="80000"/>
              </a:lnSpc>
              <a:defRPr/>
            </a:pPr>
            <a:r>
              <a:rPr lang="en-US" sz="2800" dirty="0" smtClean="0"/>
              <a:t>Improve food and nutritional options through incentives for Farmer’s Markers and grocery stores, and regulation of fast food and liquor stores</a:t>
            </a:r>
          </a:p>
          <a:p>
            <a:pPr eaLnBrk="1" hangingPunct="1">
              <a:lnSpc>
                <a:spcPct val="80000"/>
              </a:lnSpc>
              <a:defRPr/>
            </a:pPr>
            <a:endParaRPr lang="en-US" sz="2800" dirty="0" smtClean="0"/>
          </a:p>
          <a:p>
            <a:pPr eaLnBrk="1" hangingPunct="1">
              <a:lnSpc>
                <a:spcPct val="80000"/>
              </a:lnSpc>
              <a:defRPr/>
            </a:pPr>
            <a:r>
              <a:rPr lang="en-US" sz="2800" dirty="0" smtClean="0"/>
              <a:t>Structure land use and zoning policy to reduce the concentration of health risks</a:t>
            </a:r>
          </a:p>
          <a:p>
            <a:pPr eaLnBrk="1" hangingPunct="1">
              <a:lnSpc>
                <a:spcPct val="80000"/>
              </a:lnSpc>
              <a:defRPr/>
            </a:pPr>
            <a:endParaRPr lang="en-US" sz="2800" dirty="0" smtClean="0"/>
          </a:p>
          <a:p>
            <a:pPr eaLnBrk="1" hangingPunct="1">
              <a:lnSpc>
                <a:spcPct val="80000"/>
              </a:lnSpc>
              <a:defRPr/>
            </a:pPr>
            <a:r>
              <a:rPr lang="en-US" sz="2800" dirty="0" smtClean="0"/>
              <a:t>Institute Health Impact Assessments to determine the public health consequences of any new housing, transportation, labor, education policies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457200"/>
            <a:ext cx="7772400" cy="838200"/>
          </a:xfrm>
        </p:spPr>
        <p:txBody>
          <a:bodyPr/>
          <a:lstStyle/>
          <a:p>
            <a:pPr eaLnBrk="1" hangingPunct="1">
              <a:defRPr/>
            </a:pPr>
            <a:r>
              <a:rPr lang="en-US" sz="3600" dirty="0" smtClean="0"/>
              <a:t>Improve the Physical Environment of Communities:</a:t>
            </a:r>
          </a:p>
        </p:txBody>
      </p:sp>
      <p:sp>
        <p:nvSpPr>
          <p:cNvPr id="104451" name="Rectangle 3"/>
          <p:cNvSpPr>
            <a:spLocks noGrp="1" noChangeArrowheads="1"/>
          </p:cNvSpPr>
          <p:nvPr>
            <p:ph type="body" idx="1"/>
          </p:nvPr>
        </p:nvSpPr>
        <p:spPr>
          <a:xfrm>
            <a:off x="457200" y="1752600"/>
            <a:ext cx="8305800" cy="4419600"/>
          </a:xfrm>
        </p:spPr>
        <p:txBody>
          <a:bodyPr/>
          <a:lstStyle/>
          <a:p>
            <a:pPr>
              <a:defRPr/>
            </a:pPr>
            <a:r>
              <a:rPr lang="en-US" sz="2800" dirty="0" smtClean="0"/>
              <a:t>Improve air quality (e.g., by relocating bus depots further from homes and schools)</a:t>
            </a:r>
          </a:p>
          <a:p>
            <a:pPr>
              <a:defRPr/>
            </a:pPr>
            <a:endParaRPr lang="en-US" sz="2800" dirty="0" smtClean="0"/>
          </a:p>
          <a:p>
            <a:pPr>
              <a:defRPr/>
            </a:pPr>
            <a:r>
              <a:rPr lang="en-US" sz="2800" dirty="0" smtClean="0"/>
              <a:t>Expand the availability of open space (e.g., encourage exercise- and pedestrian-friendly communities)</a:t>
            </a:r>
          </a:p>
          <a:p>
            <a:pPr>
              <a:defRPr/>
            </a:pPr>
            <a:endParaRPr lang="en-US" sz="2800" dirty="0" smtClean="0"/>
          </a:p>
          <a:p>
            <a:pPr>
              <a:defRPr/>
            </a:pPr>
            <a:r>
              <a:rPr lang="en-US" sz="2800" dirty="0" smtClean="0"/>
              <a:t>Address disproportionate environmental impacts (e.g., encourage Brownfields redevelopment)</a:t>
            </a:r>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7772400" cy="838200"/>
          </a:xfrm>
        </p:spPr>
        <p:txBody>
          <a:bodyPr/>
          <a:lstStyle/>
          <a:p>
            <a:pPr eaLnBrk="1" hangingPunct="1">
              <a:defRPr/>
            </a:pPr>
            <a:r>
              <a:rPr lang="en-US" sz="3600" dirty="0" smtClean="0"/>
              <a:t>Expanding Housing Mobility Options:</a:t>
            </a:r>
          </a:p>
        </p:txBody>
      </p:sp>
      <p:sp>
        <p:nvSpPr>
          <p:cNvPr id="104451" name="Rectangle 3"/>
          <p:cNvSpPr>
            <a:spLocks noGrp="1" noChangeArrowheads="1"/>
          </p:cNvSpPr>
          <p:nvPr>
            <p:ph type="body" idx="1"/>
          </p:nvPr>
        </p:nvSpPr>
        <p:spPr>
          <a:xfrm>
            <a:off x="381000" y="990600"/>
            <a:ext cx="8305800" cy="5410200"/>
          </a:xfrm>
        </p:spPr>
        <p:txBody>
          <a:bodyPr/>
          <a:lstStyle/>
          <a:p>
            <a:pPr>
              <a:buNone/>
              <a:defRPr/>
            </a:pPr>
            <a:r>
              <a:rPr lang="en-US" sz="2800" dirty="0" smtClean="0"/>
              <a:t>Moving To Opportunity (MTO)</a:t>
            </a:r>
          </a:p>
          <a:p>
            <a:pPr>
              <a:buNone/>
              <a:defRPr/>
            </a:pPr>
            <a:endParaRPr lang="en-US" sz="1600" dirty="0" smtClean="0"/>
          </a:p>
          <a:p>
            <a:r>
              <a:rPr lang="en-US" sz="1800" dirty="0" smtClean="0"/>
              <a:t>U.S. Department of Housing and Urban Development (HUD) launched MTO demonstration in 1994 in five cities: Baltimore, Boston, Chicago, Los Angeles, and New York. </a:t>
            </a:r>
          </a:p>
          <a:p>
            <a:endParaRPr lang="en-US" sz="1800" dirty="0" smtClean="0"/>
          </a:p>
          <a:p>
            <a:r>
              <a:rPr lang="en-US" sz="1800" dirty="0" smtClean="0"/>
              <a:t>MTO targeted families living in some of the nation’s poorest, highest-crime communities and used housing subsidies to offer them a chance to move to lower-poverty neighborhoods. </a:t>
            </a:r>
          </a:p>
          <a:p>
            <a:endParaRPr lang="en-US" sz="1800" dirty="0" smtClean="0"/>
          </a:p>
          <a:p>
            <a:r>
              <a:rPr lang="en-US" sz="1800" dirty="0" smtClean="0"/>
              <a:t>Findings from the follow up Three-City Study of MTO, in 2004 and 2005, answer some questions but also highlight the complexity of the MTO experience and the limitations of a relocation-only strategy.</a:t>
            </a:r>
          </a:p>
          <a:p>
            <a:endParaRPr lang="en-US" sz="1800" dirty="0" smtClean="0"/>
          </a:p>
          <a:p>
            <a:r>
              <a:rPr lang="en-US" sz="1800" dirty="0" smtClean="0"/>
              <a:t>Away from concentrated poverty, would families fare better in terms of physical and mental health, risky sexual behavior and delinquency?  Adolescent girls benefited from moving out of high poverty more than boys.</a:t>
            </a:r>
          </a:p>
          <a:p>
            <a:pPr>
              <a:buNone/>
              <a:defRPr/>
            </a:pPr>
            <a:endParaRPr lang="en-US" sz="2800" dirty="0" smtClean="0"/>
          </a:p>
          <a:p>
            <a:pPr>
              <a:buNone/>
              <a:defRPr/>
            </a:pPr>
            <a:endParaRPr 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8600" y="0"/>
            <a:ext cx="7772400" cy="838200"/>
          </a:xfrm>
        </p:spPr>
        <p:txBody>
          <a:bodyPr/>
          <a:lstStyle/>
          <a:p>
            <a:pPr eaLnBrk="1" hangingPunct="1">
              <a:defRPr/>
            </a:pPr>
            <a:r>
              <a:rPr lang="en-US" sz="2800" dirty="0" smtClean="0"/>
              <a:t>Examples of Federal Initiatives</a:t>
            </a:r>
          </a:p>
        </p:txBody>
      </p:sp>
      <p:sp>
        <p:nvSpPr>
          <p:cNvPr id="104451" name="Rectangle 3"/>
          <p:cNvSpPr>
            <a:spLocks noGrp="1" noChangeArrowheads="1"/>
          </p:cNvSpPr>
          <p:nvPr>
            <p:ph type="body" idx="1"/>
          </p:nvPr>
        </p:nvSpPr>
        <p:spPr>
          <a:xfrm>
            <a:off x="381000" y="990600"/>
            <a:ext cx="8305800" cy="5410200"/>
          </a:xfrm>
        </p:spPr>
        <p:txBody>
          <a:bodyPr/>
          <a:lstStyle/>
          <a:p>
            <a:pPr lvl="0"/>
            <a:r>
              <a:rPr lang="en-US" sz="1800" b="1" dirty="0" smtClean="0"/>
              <a:t>Promise Neighborhoods ($210 million) </a:t>
            </a:r>
            <a:r>
              <a:rPr lang="en-US" sz="1800" dirty="0" smtClean="0"/>
              <a:t>attempt to bring the innovative ideas of the Harlem Children’s Zone into communities across the country. By simultaneously focusing on the myriad needs of young children – education, health, mentorship, etc. – Promise Neighborhoods can break the cycle of inter-generational poverty and tap the potential of millions of young people. </a:t>
            </a:r>
          </a:p>
          <a:p>
            <a:pPr lvl="0"/>
            <a:r>
              <a:rPr lang="en-US" sz="1800" b="1" dirty="0" smtClean="0"/>
              <a:t>Healthy Food Financing Initiative ($400 million) </a:t>
            </a:r>
            <a:r>
              <a:rPr lang="en-US" sz="1800" dirty="0" smtClean="0"/>
              <a:t>– would help tackle the dual scourges of joblessness and obesity in underserved communities by helping supermarket operators open new stores, new farmers markets take root, and corner store owners buy the refrigeration units they need to carry fresh food.   </a:t>
            </a:r>
          </a:p>
          <a:p>
            <a:pPr lvl="0"/>
            <a:r>
              <a:rPr lang="en-US" sz="1800" b="1" dirty="0" smtClean="0"/>
              <a:t>Choice Neighborhoods ($250 million) –</a:t>
            </a:r>
            <a:r>
              <a:rPr lang="en-US" sz="1800" dirty="0" smtClean="0"/>
              <a:t> would ensure that housing is linked to school reform, early childhood innovations, and supportive social services, tying housing developments to a range of services and supports leads to improved economic well-being for families.   </a:t>
            </a:r>
          </a:p>
          <a:p>
            <a:pPr lvl="0"/>
            <a:r>
              <a:rPr lang="en-US" sz="1800" b="1" dirty="0" smtClean="0"/>
              <a:t>Sustainable Communities Initiative ($150 million) – </a:t>
            </a:r>
            <a:r>
              <a:rPr lang="en-US" sz="1800" dirty="0" smtClean="0"/>
              <a:t>a joint effort by HUD, the Department of Transportation, and the EPA – is designed to "improve access to affordable housing more transportation options, and lower transportation costs while protecting the environment in communities nationwide." </a:t>
            </a:r>
          </a:p>
          <a:p>
            <a:pPr>
              <a:buNone/>
              <a:defRPr/>
            </a:pPr>
            <a:endParaRPr lang="en-US" sz="2800" dirty="0" smtClean="0"/>
          </a:p>
          <a:p>
            <a:pPr>
              <a:buNone/>
              <a:defRPr/>
            </a:pPr>
            <a:endParaRPr lang="en-US"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algn="ctr"/>
            <a:r>
              <a:rPr lang="en-US" sz="3200" dirty="0" smtClean="0">
                <a:effectLst>
                  <a:outerShdw blurRad="38100" dist="38100" dir="2700000" algn="tl">
                    <a:srgbClr val="000000">
                      <a:alpha val="43137"/>
                    </a:srgbClr>
                  </a:outerShdw>
                </a:effectLst>
              </a:rPr>
              <a:t>Moving from Science to Practice – The Joint Center </a:t>
            </a:r>
            <a:r>
              <a:rPr lang="en-US" sz="3200" cap="small" dirty="0" smtClean="0">
                <a:effectLst>
                  <a:outerShdw blurRad="38100" dist="38100" dir="2700000" algn="tl">
                    <a:srgbClr val="000000">
                      <a:alpha val="43137"/>
                    </a:srgbClr>
                  </a:outerShdw>
                </a:effectLst>
              </a:rPr>
              <a:t>Place Matters </a:t>
            </a:r>
            <a:r>
              <a:rPr lang="en-US" sz="3200" dirty="0" smtClean="0">
                <a:effectLst>
                  <a:outerShdw blurRad="38100" dist="38100" dir="2700000" algn="tl">
                    <a:srgbClr val="000000">
                      <a:alpha val="43137"/>
                    </a:srgbClr>
                  </a:outerShdw>
                </a:effectLst>
              </a:rPr>
              <a:t>Initiative</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229600" cy="4648200"/>
          </a:xfrm>
        </p:spPr>
        <p:txBody>
          <a:bodyPr/>
          <a:lstStyle/>
          <a:p>
            <a:pPr marL="457200" indent="-457200">
              <a:buNone/>
            </a:pPr>
            <a:r>
              <a:rPr lang="en-US" sz="2400" dirty="0" smtClean="0"/>
              <a:t>Objectives:</a:t>
            </a:r>
          </a:p>
          <a:p>
            <a:pPr marL="457200" indent="-457200">
              <a:buNone/>
            </a:pPr>
            <a:endParaRPr lang="en-US" sz="1600" dirty="0" smtClean="0"/>
          </a:p>
          <a:p>
            <a:pPr marL="457200" indent="-457200">
              <a:buFont typeface="Wingdings" pitchFamily="2" charset="2"/>
              <a:buChar char="§"/>
            </a:pPr>
            <a:r>
              <a:rPr lang="en-US" sz="2400" dirty="0" smtClean="0"/>
              <a:t>Build the capacity of local leaders to address the social and economic conditions that shape health; </a:t>
            </a:r>
          </a:p>
          <a:p>
            <a:pPr marL="457200" indent="-457200">
              <a:buFont typeface="Wingdings" pitchFamily="2" charset="2"/>
              <a:buChar char="§"/>
            </a:pPr>
            <a:r>
              <a:rPr lang="en-US" sz="2400" dirty="0" smtClean="0"/>
              <a:t>Engage communities to increase their collective capacity to identify and advocate for community-based strategies to address health disparities; </a:t>
            </a:r>
          </a:p>
          <a:p>
            <a:pPr marL="457200" indent="-457200">
              <a:buFont typeface="Wingdings" pitchFamily="2" charset="2"/>
              <a:buChar char="§"/>
            </a:pPr>
            <a:r>
              <a:rPr lang="en-US" sz="2400" dirty="0" smtClean="0"/>
              <a:t>Support and inform efforts to establish data-driven strategies and data-based outcomes to measure progress; and </a:t>
            </a:r>
          </a:p>
          <a:p>
            <a:pPr marL="457200" indent="-457200">
              <a:buFont typeface="Wingdings" pitchFamily="2" charset="2"/>
              <a:buChar char="§"/>
            </a:pPr>
            <a:r>
              <a:rPr lang="en-US" sz="2400" dirty="0" smtClean="0"/>
              <a:t>Establish a national learning community of practice to accelerate applications of successful strategies </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sz="3200" dirty="0" smtClean="0">
                <a:effectLst>
                  <a:outerShdw blurRad="38100" dist="38100" dir="2700000" algn="tl">
                    <a:srgbClr val="000000">
                      <a:alpha val="43137"/>
                    </a:srgbClr>
                  </a:outerShdw>
                </a:effectLst>
              </a:rPr>
              <a:t>Moving from Science to Practice – The Joint Center </a:t>
            </a:r>
            <a:r>
              <a:rPr lang="en-US" sz="3200" cap="small" dirty="0" smtClean="0">
                <a:effectLst>
                  <a:outerShdw blurRad="38100" dist="38100" dir="2700000" algn="tl">
                    <a:srgbClr val="000000">
                      <a:alpha val="43137"/>
                    </a:srgbClr>
                  </a:outerShdw>
                </a:effectLst>
              </a:rPr>
              <a:t>Place Matters </a:t>
            </a:r>
            <a:r>
              <a:rPr lang="en-US" sz="3200" dirty="0" smtClean="0">
                <a:effectLst>
                  <a:outerShdw blurRad="38100" dist="38100" dir="2700000" algn="tl">
                    <a:srgbClr val="000000">
                      <a:alpha val="43137"/>
                    </a:srgbClr>
                  </a:outerShdw>
                </a:effectLst>
              </a:rPr>
              <a:t>Initiative</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143000"/>
            <a:ext cx="8229600" cy="4876800"/>
          </a:xfrm>
        </p:spPr>
        <p:txBody>
          <a:bodyPr/>
          <a:lstStyle/>
          <a:p>
            <a:pPr>
              <a:buNone/>
            </a:pPr>
            <a:endParaRPr lang="en-US" dirty="0" smtClean="0"/>
          </a:p>
          <a:p>
            <a:endParaRPr lang="en-US" dirty="0"/>
          </a:p>
        </p:txBody>
      </p:sp>
      <p:pic>
        <p:nvPicPr>
          <p:cNvPr id="185346" name="Picture 2"/>
          <p:cNvPicPr>
            <a:picLocks noChangeAspect="1" noChangeArrowheads="1"/>
          </p:cNvPicPr>
          <p:nvPr/>
        </p:nvPicPr>
        <p:blipFill>
          <a:blip r:embed="rId2" cstate="print"/>
          <a:srcRect/>
          <a:stretch>
            <a:fillRect/>
          </a:stretch>
        </p:blipFill>
        <p:spPr bwMode="auto">
          <a:xfrm>
            <a:off x="314678" y="990600"/>
            <a:ext cx="8524521" cy="5951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Oval 17"/>
          <p:cNvSpPr>
            <a:spLocks noChangeArrowheads="1"/>
          </p:cNvSpPr>
          <p:nvPr/>
        </p:nvSpPr>
        <p:spPr bwMode="auto">
          <a:xfrm>
            <a:off x="4343400" y="3352800"/>
            <a:ext cx="2286000" cy="2133600"/>
          </a:xfrm>
          <a:prstGeom prst="ellipse">
            <a:avLst/>
          </a:prstGeom>
          <a:solidFill>
            <a:schemeClr val="hlink">
              <a:alpha val="78822"/>
            </a:schemeClr>
          </a:solidFill>
          <a:ln w="9525">
            <a:noFill/>
            <a:round/>
            <a:headEnd/>
            <a:tailEnd/>
          </a:ln>
        </p:spPr>
        <p:txBody>
          <a:bodyPr wrap="none" anchor="ctr"/>
          <a:lstStyle/>
          <a:p>
            <a:pPr algn="ctr"/>
            <a:r>
              <a:rPr lang="en-US" sz="2400" b="1" dirty="0">
                <a:solidFill>
                  <a:schemeClr val="bg1"/>
                </a:solidFill>
              </a:rPr>
              <a:t>  </a:t>
            </a:r>
            <a:r>
              <a:rPr lang="en-US" sz="2400" b="1" dirty="0" smtClean="0"/>
              <a:t>Equity</a:t>
            </a:r>
            <a:endParaRPr lang="en-US" sz="2400" b="1" dirty="0"/>
          </a:p>
        </p:txBody>
      </p:sp>
      <p:sp>
        <p:nvSpPr>
          <p:cNvPr id="95250" name="Oval 18"/>
          <p:cNvSpPr>
            <a:spLocks noChangeArrowheads="1"/>
          </p:cNvSpPr>
          <p:nvPr/>
        </p:nvSpPr>
        <p:spPr bwMode="auto">
          <a:xfrm>
            <a:off x="2667000" y="3352800"/>
            <a:ext cx="2286000" cy="2133600"/>
          </a:xfrm>
          <a:prstGeom prst="ellipse">
            <a:avLst/>
          </a:prstGeom>
          <a:solidFill>
            <a:schemeClr val="hlink">
              <a:alpha val="78822"/>
            </a:schemeClr>
          </a:solidFill>
          <a:ln w="9525">
            <a:noFill/>
            <a:round/>
            <a:headEnd/>
            <a:tailEnd/>
          </a:ln>
        </p:spPr>
        <p:txBody>
          <a:bodyPr wrap="none" anchor="ctr"/>
          <a:lstStyle/>
          <a:p>
            <a:pPr algn="ctr"/>
            <a:r>
              <a:rPr lang="en-US" sz="2400" b="1" dirty="0"/>
              <a:t>Environment</a:t>
            </a:r>
          </a:p>
        </p:txBody>
      </p:sp>
      <p:sp>
        <p:nvSpPr>
          <p:cNvPr id="95235" name="Oval 3"/>
          <p:cNvSpPr>
            <a:spLocks noChangeArrowheads="1"/>
          </p:cNvSpPr>
          <p:nvPr/>
        </p:nvSpPr>
        <p:spPr bwMode="auto">
          <a:xfrm>
            <a:off x="3505200" y="1981200"/>
            <a:ext cx="2286000" cy="2133600"/>
          </a:xfrm>
          <a:prstGeom prst="ellipse">
            <a:avLst/>
          </a:prstGeom>
          <a:solidFill>
            <a:schemeClr val="hlink">
              <a:alpha val="78822"/>
            </a:schemeClr>
          </a:solidFill>
          <a:ln w="9525">
            <a:noFill/>
            <a:round/>
            <a:headEnd/>
            <a:tailEnd/>
          </a:ln>
        </p:spPr>
        <p:txBody>
          <a:bodyPr wrap="none" anchor="ctr"/>
          <a:lstStyle/>
          <a:p>
            <a:pPr algn="ctr"/>
            <a:r>
              <a:rPr lang="en-US" sz="2400" b="1" dirty="0" smtClean="0"/>
              <a:t>Health</a:t>
            </a:r>
            <a:endParaRPr lang="en-US" sz="2400" b="1" dirty="0"/>
          </a:p>
        </p:txBody>
      </p:sp>
      <p:sp>
        <p:nvSpPr>
          <p:cNvPr id="7173" name="Rectangle 5"/>
          <p:cNvSpPr>
            <a:spLocks noGrp="1" noChangeArrowheads="1"/>
          </p:cNvSpPr>
          <p:nvPr>
            <p:ph type="title"/>
          </p:nvPr>
        </p:nvSpPr>
        <p:spPr/>
        <p:txBody>
          <a:bodyPr/>
          <a:lstStyle/>
          <a:p>
            <a:pPr eaLnBrk="1" hangingPunct="1"/>
            <a:r>
              <a:rPr lang="en-US" sz="2600" dirty="0" smtClean="0"/>
              <a:t>Intersection of Health, Place &amp; Equity</a:t>
            </a:r>
          </a:p>
        </p:txBody>
      </p:sp>
      <p:sp>
        <p:nvSpPr>
          <p:cNvPr id="95239" name="Oval 7"/>
          <p:cNvSpPr>
            <a:spLocks noChangeArrowheads="1"/>
          </p:cNvSpPr>
          <p:nvPr/>
        </p:nvSpPr>
        <p:spPr bwMode="auto">
          <a:xfrm>
            <a:off x="2209800" y="16764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a:t>Access to</a:t>
            </a:r>
          </a:p>
          <a:p>
            <a:pPr algn="ctr">
              <a:defRPr/>
            </a:pPr>
            <a:r>
              <a:rPr lang="en-US" sz="1600" b="1" dirty="0"/>
              <a:t>Healthy</a:t>
            </a:r>
          </a:p>
          <a:p>
            <a:pPr algn="ctr">
              <a:defRPr/>
            </a:pPr>
            <a:r>
              <a:rPr lang="en-US" sz="1600" b="1" dirty="0"/>
              <a:t>Food</a:t>
            </a:r>
          </a:p>
        </p:txBody>
      </p:sp>
      <p:sp>
        <p:nvSpPr>
          <p:cNvPr id="95240" name="Oval 8"/>
          <p:cNvSpPr>
            <a:spLocks noChangeArrowheads="1"/>
          </p:cNvSpPr>
          <p:nvPr/>
        </p:nvSpPr>
        <p:spPr bwMode="auto">
          <a:xfrm>
            <a:off x="5562600" y="16764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a:t>Schools/</a:t>
            </a:r>
          </a:p>
          <a:p>
            <a:pPr algn="ctr">
              <a:defRPr/>
            </a:pPr>
            <a:r>
              <a:rPr lang="en-US" sz="1600" b="1" dirty="0" smtClean="0"/>
              <a:t>Child care</a:t>
            </a:r>
            <a:endParaRPr lang="en-US" sz="1600" b="1" dirty="0"/>
          </a:p>
        </p:txBody>
      </p:sp>
      <p:sp>
        <p:nvSpPr>
          <p:cNvPr id="95241" name="Oval 9"/>
          <p:cNvSpPr>
            <a:spLocks noChangeArrowheads="1"/>
          </p:cNvSpPr>
          <p:nvPr/>
        </p:nvSpPr>
        <p:spPr bwMode="auto">
          <a:xfrm>
            <a:off x="3886200" y="12192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smtClean="0"/>
              <a:t>Health </a:t>
            </a:r>
            <a:br>
              <a:rPr lang="en-US" sz="1600" b="1" dirty="0" smtClean="0"/>
            </a:br>
            <a:r>
              <a:rPr lang="en-US" sz="1600" b="1" dirty="0" smtClean="0"/>
              <a:t>facilities</a:t>
            </a:r>
            <a:endParaRPr lang="en-US" sz="1600" b="1" dirty="0"/>
          </a:p>
        </p:txBody>
      </p:sp>
      <p:sp>
        <p:nvSpPr>
          <p:cNvPr id="95242" name="Oval 10"/>
          <p:cNvSpPr>
            <a:spLocks noChangeArrowheads="1"/>
          </p:cNvSpPr>
          <p:nvPr/>
        </p:nvSpPr>
        <p:spPr bwMode="auto">
          <a:xfrm>
            <a:off x="6172200" y="31242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a:t>Community</a:t>
            </a:r>
          </a:p>
          <a:p>
            <a:pPr algn="ctr">
              <a:defRPr/>
            </a:pPr>
            <a:r>
              <a:rPr lang="en-US" sz="1600" b="1" dirty="0" smtClean="0"/>
              <a:t>Safety/ violence</a:t>
            </a:r>
            <a:endParaRPr lang="en-US" sz="1600" b="1" dirty="0"/>
          </a:p>
        </p:txBody>
      </p:sp>
      <p:sp>
        <p:nvSpPr>
          <p:cNvPr id="95243" name="Oval 11"/>
          <p:cNvSpPr>
            <a:spLocks noChangeArrowheads="1"/>
          </p:cNvSpPr>
          <p:nvPr/>
        </p:nvSpPr>
        <p:spPr bwMode="auto">
          <a:xfrm>
            <a:off x="5638800" y="46482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smtClean="0"/>
              <a:t>Transportation</a:t>
            </a:r>
            <a:br>
              <a:rPr lang="en-US" sz="1600" b="1" dirty="0" smtClean="0"/>
            </a:br>
            <a:r>
              <a:rPr lang="en-US" sz="1600" b="1" dirty="0" smtClean="0"/>
              <a:t>Traffic patterns</a:t>
            </a:r>
            <a:endParaRPr lang="en-US" sz="1600" b="1" dirty="0"/>
          </a:p>
        </p:txBody>
      </p:sp>
      <p:sp>
        <p:nvSpPr>
          <p:cNvPr id="95244" name="Oval 12"/>
          <p:cNvSpPr>
            <a:spLocks noChangeArrowheads="1"/>
          </p:cNvSpPr>
          <p:nvPr/>
        </p:nvSpPr>
        <p:spPr bwMode="auto">
          <a:xfrm>
            <a:off x="3886200" y="51054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smtClean="0"/>
              <a:t>Work environments</a:t>
            </a:r>
            <a:endParaRPr lang="en-US" sz="1600" b="1" dirty="0"/>
          </a:p>
        </p:txBody>
      </p:sp>
      <p:sp>
        <p:nvSpPr>
          <p:cNvPr id="95246" name="Oval 14"/>
          <p:cNvSpPr>
            <a:spLocks noChangeArrowheads="1"/>
          </p:cNvSpPr>
          <p:nvPr/>
        </p:nvSpPr>
        <p:spPr bwMode="auto">
          <a:xfrm>
            <a:off x="1524000" y="30480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smtClean="0"/>
              <a:t>Housing</a:t>
            </a:r>
            <a:endParaRPr lang="en-US" sz="1600" b="1" dirty="0"/>
          </a:p>
        </p:txBody>
      </p:sp>
      <p:sp>
        <p:nvSpPr>
          <p:cNvPr id="95247" name="Oval 15"/>
          <p:cNvSpPr>
            <a:spLocks noChangeArrowheads="1"/>
          </p:cNvSpPr>
          <p:nvPr/>
        </p:nvSpPr>
        <p:spPr bwMode="auto">
          <a:xfrm>
            <a:off x="1981200" y="4648200"/>
            <a:ext cx="1524000" cy="1447800"/>
          </a:xfrm>
          <a:prstGeom prst="ellipse">
            <a:avLst/>
          </a:prstGeom>
          <a:solidFill>
            <a:schemeClr val="bg2">
              <a:lumMod val="40000"/>
              <a:lumOff val="60000"/>
            </a:schemeClr>
          </a:solidFill>
          <a:ln w="63500">
            <a:solidFill>
              <a:schemeClr val="bg1"/>
            </a:solidFill>
            <a:round/>
            <a:headEnd/>
            <a:tailEnd/>
          </a:ln>
        </p:spPr>
        <p:txBody>
          <a:bodyPr wrap="none" anchor="ctr"/>
          <a:lstStyle/>
          <a:p>
            <a:pPr algn="ctr">
              <a:defRPr/>
            </a:pPr>
            <a:r>
              <a:rPr lang="en-US" sz="1600" b="1" dirty="0" smtClean="0"/>
              <a:t>Parks/Open</a:t>
            </a:r>
            <a:br>
              <a:rPr lang="en-US" sz="1600" b="1" dirty="0" smtClean="0"/>
            </a:br>
            <a:r>
              <a:rPr lang="en-US" sz="1600" b="1" dirty="0" smtClean="0"/>
              <a:t>Space playgrounds</a:t>
            </a:r>
            <a:endParaRPr lang="en-US" sz="1600" b="1" dirty="0"/>
          </a:p>
        </p:txBody>
      </p:sp>
      <p:sp>
        <p:nvSpPr>
          <p:cNvPr id="7182" name="Slide Number Placeholder 13"/>
          <p:cNvSpPr>
            <a:spLocks noGrp="1"/>
          </p:cNvSpPr>
          <p:nvPr>
            <p:ph type="sldNum" sz="quarter" idx="12"/>
          </p:nvPr>
        </p:nvSpPr>
        <p:spPr>
          <a:noFill/>
        </p:spPr>
        <p:txBody>
          <a:bodyPr/>
          <a:lstStyle/>
          <a:p>
            <a:fld id="{AEB52521-B45A-45D5-BFA0-497DD3E97CAA}" type="slidenum">
              <a:rPr lang="en-US" smtClean="0"/>
              <a:pPr/>
              <a:t>37</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4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524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5242"/>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524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9524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9524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95246"/>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952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52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52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5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animBg="1"/>
      <p:bldP spid="95250" grpId="0" animBg="1"/>
      <p:bldP spid="95235" grpId="0" animBg="1"/>
      <p:bldP spid="95239" grpId="0" animBg="1"/>
      <p:bldP spid="95240" grpId="0" animBg="1"/>
      <p:bldP spid="95241" grpId="0" animBg="1"/>
      <p:bldP spid="95242" grpId="0" animBg="1"/>
      <p:bldP spid="95243" grpId="0" animBg="1"/>
      <p:bldP spid="95244" grpId="0" animBg="1"/>
      <p:bldP spid="95246" grpId="0" animBg="1"/>
      <p:bldP spid="952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sz="3200" dirty="0" smtClean="0">
                <a:effectLst>
                  <a:outerShdw blurRad="38100" dist="38100" dir="2700000" algn="tl">
                    <a:srgbClr val="000000">
                      <a:alpha val="43137"/>
                    </a:srgbClr>
                  </a:outerShdw>
                </a:effectLst>
              </a:rPr>
              <a:t>Moving from Science to Practice – The Joint Center </a:t>
            </a:r>
            <a:r>
              <a:rPr lang="en-US" sz="3200" cap="small" dirty="0" smtClean="0">
                <a:effectLst>
                  <a:outerShdw blurRad="38100" dist="38100" dir="2700000" algn="tl">
                    <a:srgbClr val="000000">
                      <a:alpha val="43137"/>
                    </a:srgbClr>
                  </a:outerShdw>
                </a:effectLst>
              </a:rPr>
              <a:t>Place Matters </a:t>
            </a:r>
            <a:r>
              <a:rPr lang="en-US" sz="3200" dirty="0" smtClean="0">
                <a:effectLst>
                  <a:outerShdw blurRad="38100" dist="38100" dir="2700000" algn="tl">
                    <a:srgbClr val="000000">
                      <a:alpha val="43137"/>
                    </a:srgbClr>
                  </a:outerShdw>
                </a:effectLst>
              </a:rPr>
              <a:t>Initiative</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229600" cy="4495800"/>
          </a:xfrm>
        </p:spPr>
        <p:txBody>
          <a:bodyPr/>
          <a:lstStyle/>
          <a:p>
            <a:pPr>
              <a:buNone/>
            </a:pPr>
            <a:r>
              <a:rPr lang="en-US" sz="2800" dirty="0" smtClean="0"/>
              <a:t>Progress to Date—</a:t>
            </a:r>
            <a:r>
              <a:rPr lang="en-US" sz="2800" cap="small" dirty="0" smtClean="0"/>
              <a:t>Place Matters</a:t>
            </a:r>
            <a:r>
              <a:rPr lang="en-US" sz="2800" dirty="0" smtClean="0"/>
              <a:t> teams are:</a:t>
            </a:r>
          </a:p>
          <a:p>
            <a:pPr>
              <a:buNone/>
            </a:pPr>
            <a:endParaRPr lang="en-US" sz="1600" dirty="0" smtClean="0"/>
          </a:p>
          <a:p>
            <a:pPr>
              <a:buFont typeface="Wingdings" pitchFamily="2" charset="2"/>
              <a:buChar char="§"/>
            </a:pPr>
            <a:r>
              <a:rPr lang="en-US" sz="2800" dirty="0" smtClean="0"/>
              <a:t>Identifying key social determinants and health outcomes that must be addressed at community levels</a:t>
            </a:r>
          </a:p>
          <a:p>
            <a:pPr>
              <a:buFont typeface="Wingdings" pitchFamily="2" charset="2"/>
              <a:buChar char="§"/>
            </a:pPr>
            <a:r>
              <a:rPr lang="en-US" sz="2800" dirty="0" smtClean="0"/>
              <a:t>Building multi-sector alliances</a:t>
            </a:r>
          </a:p>
          <a:p>
            <a:pPr>
              <a:buFont typeface="Wingdings" pitchFamily="2" charset="2"/>
              <a:buChar char="§"/>
            </a:pPr>
            <a:r>
              <a:rPr lang="en-US" sz="2800" dirty="0" smtClean="0"/>
              <a:t>Engaging policymakers and other key stakeholders</a:t>
            </a:r>
          </a:p>
          <a:p>
            <a:pPr>
              <a:buFont typeface="Wingdings" pitchFamily="2" charset="2"/>
              <a:buChar char="§"/>
            </a:pPr>
            <a:r>
              <a:rPr lang="en-US" sz="2800" dirty="0" smtClean="0"/>
              <a:t>Evaluating practices</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1616186"/>
            <a:ext cx="7391400" cy="5155893"/>
          </a:xfrm>
          <a:prstGeom prst="rect">
            <a:avLst/>
          </a:prstGeom>
          <a:noFill/>
          <a:ln w="9525">
            <a:noFill/>
            <a:miter lim="800000"/>
            <a:headEnd/>
            <a:tailEnd/>
          </a:ln>
        </p:spPr>
      </p:pic>
      <p:sp>
        <p:nvSpPr>
          <p:cNvPr id="4" name="Title 3"/>
          <p:cNvSpPr>
            <a:spLocks noGrp="1"/>
          </p:cNvSpPr>
          <p:nvPr>
            <p:ph type="title"/>
          </p:nvPr>
        </p:nvSpPr>
        <p:spPr>
          <a:xfrm>
            <a:off x="457200" y="228600"/>
            <a:ext cx="8229600" cy="1384300"/>
          </a:xfrm>
        </p:spPr>
        <p:txBody>
          <a:bodyPr rtlCol="0">
            <a:normAutofit/>
          </a:bodyPr>
          <a:lstStyle/>
          <a:p>
            <a:pPr fontAlgn="auto">
              <a:spcAft>
                <a:spcPts val="0"/>
              </a:spcAft>
              <a:defRPr/>
            </a:pPr>
            <a:r>
              <a:rPr lang="en-US" sz="3600" dirty="0" smtClean="0">
                <a:solidFill>
                  <a:schemeClr val="tx1"/>
                </a:solidFill>
              </a:rPr>
              <a:t>Bernalillo County Life Expectancy by Census Tract 1990 - 2007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smtClean="0"/>
              <a:t>Examples of Health Care Quality Gaps</a:t>
            </a:r>
            <a:br>
              <a:rPr lang="en-US" sz="3600" dirty="0" smtClean="0"/>
            </a:br>
            <a:r>
              <a:rPr lang="en-US" sz="1600" dirty="0" smtClean="0"/>
              <a:t>AHRQ, National Healthcare Disparities Report, 2008 </a:t>
            </a:r>
            <a:endParaRPr lang="en-US" sz="1600" dirty="0"/>
          </a:p>
        </p:txBody>
      </p:sp>
      <p:sp>
        <p:nvSpPr>
          <p:cNvPr id="13315" name="Rectangle 3"/>
          <p:cNvSpPr>
            <a:spLocks noGrp="1" noChangeArrowheads="1"/>
          </p:cNvSpPr>
          <p:nvPr>
            <p:ph type="body" idx="1"/>
          </p:nvPr>
        </p:nvSpPr>
        <p:spPr>
          <a:xfrm>
            <a:off x="457200" y="1676400"/>
            <a:ext cx="8229600" cy="4724400"/>
          </a:xfrm>
        </p:spPr>
        <p:txBody>
          <a:bodyPr/>
          <a:lstStyle/>
          <a:p>
            <a:r>
              <a:rPr lang="en-US" sz="2400" dirty="0" smtClean="0"/>
              <a:t>African Americans have higher rates of hospital admissions for lower extremity amputations than whites</a:t>
            </a:r>
          </a:p>
          <a:p>
            <a:endParaRPr lang="en-US" sz="2400" dirty="0" smtClean="0"/>
          </a:p>
          <a:p>
            <a:r>
              <a:rPr lang="en-US" sz="2400" dirty="0" smtClean="0"/>
              <a:t>Asian Americans are less likely than Whites to get care for an injury or illness as soon as wanted</a:t>
            </a:r>
          </a:p>
          <a:p>
            <a:endParaRPr lang="en-US" sz="2400" dirty="0" smtClean="0"/>
          </a:p>
          <a:p>
            <a:r>
              <a:rPr lang="en-US" sz="2400" dirty="0" smtClean="0"/>
              <a:t>American Indian and Alaska Native women are twice as likely as whites to lack prenatal care</a:t>
            </a:r>
          </a:p>
          <a:p>
            <a:endParaRPr lang="en-US" sz="2400" dirty="0" smtClean="0"/>
          </a:p>
          <a:p>
            <a:r>
              <a:rPr lang="en-US" sz="2400" dirty="0" smtClean="0"/>
              <a:t>Parents of Hispanic children are twice as likely as whites to report problems communicating with health care providers</a:t>
            </a:r>
          </a:p>
          <a:p>
            <a:endParaRPr lang="en-US" sz="2800" dirty="0"/>
          </a:p>
          <a:p>
            <a:pPr>
              <a:buNone/>
            </a:pP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003300"/>
          </a:xfrm>
        </p:spPr>
        <p:txBody>
          <a:bodyPr rtlCol="0">
            <a:normAutofit/>
          </a:bodyPr>
          <a:lstStyle/>
          <a:p>
            <a:pPr fontAlgn="auto">
              <a:spcAft>
                <a:spcPts val="0"/>
              </a:spcAft>
              <a:defRPr/>
            </a:pPr>
            <a:r>
              <a:rPr lang="en-US" sz="2800" dirty="0" smtClean="0">
                <a:solidFill>
                  <a:schemeClr val="tx1"/>
                </a:solidFill>
              </a:rPr>
              <a:t>New Orleans Life Expectancy by Zip Code 2009</a:t>
            </a:r>
          </a:p>
        </p:txBody>
      </p:sp>
      <p:pic>
        <p:nvPicPr>
          <p:cNvPr id="2051" name="Picture 4"/>
          <p:cNvPicPr>
            <a:picLocks noChangeAspect="1" noChangeArrowheads="1"/>
          </p:cNvPicPr>
          <p:nvPr/>
        </p:nvPicPr>
        <p:blipFill>
          <a:blip r:embed="rId2" cstate="print"/>
          <a:srcRect/>
          <a:stretch>
            <a:fillRect/>
          </a:stretch>
        </p:blipFill>
        <p:spPr bwMode="auto">
          <a:xfrm>
            <a:off x="838200" y="1219200"/>
            <a:ext cx="7543800" cy="5487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752600"/>
          </a:xfrm>
        </p:spPr>
        <p:txBody>
          <a:bodyPr/>
          <a:lstStyle/>
          <a:p>
            <a:r>
              <a:rPr lang="en-US" sz="2400" dirty="0" smtClean="0"/>
              <a:t/>
            </a:r>
            <a:br>
              <a:rPr lang="en-US" sz="2400" dirty="0" smtClean="0"/>
            </a:br>
            <a:r>
              <a:rPr lang="en-US" sz="2400" dirty="0" smtClean="0"/>
              <a:t/>
            </a:r>
            <a:br>
              <a:rPr lang="en-US" sz="2400" dirty="0" smtClean="0"/>
            </a:br>
            <a:r>
              <a:rPr lang="en-US" sz="2400" dirty="0" smtClean="0"/>
              <a:t>“[I]</a:t>
            </a:r>
            <a:r>
              <a:rPr lang="en-US" sz="2400" dirty="0" err="1" smtClean="0"/>
              <a:t>nequities</a:t>
            </a:r>
            <a:r>
              <a:rPr lang="en-US" sz="2400" dirty="0" smtClean="0"/>
              <a:t> in health [and] avoidable health inequalities arise because of the circumstances in which people grow, live, work, and age, and the systems put in place to deal with illness. The conditions in which people live and die are, in turn, shaped by political, social, and economic forces.” </a:t>
            </a:r>
            <a:br>
              <a:rPr lang="en-US" sz="2400" dirty="0" smtClean="0"/>
            </a:br>
            <a:r>
              <a:rPr lang="en-US" sz="2400" dirty="0" smtClean="0"/>
              <a:t/>
            </a:r>
            <a:br>
              <a:rPr lang="en-US" sz="2400" dirty="0" smtClean="0"/>
            </a:br>
            <a:r>
              <a:rPr lang="en-US" sz="2400" dirty="0" smtClean="0"/>
              <a:t>World Health Organization Commission on the Social Determinants of Health (2008)</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Economic Burden of Health Inequalities in the United States </a:t>
            </a:r>
            <a:r>
              <a:rPr lang="en-US" sz="2400" dirty="0" smtClean="0"/>
              <a:t>(</a:t>
            </a:r>
            <a:r>
              <a:rPr lang="en-US" sz="2400" dirty="0" smtClean="0">
                <a:hlinkClick r:id="rId2"/>
              </a:rPr>
              <a:t>www.jointcenter.org/hpi</a:t>
            </a:r>
            <a:r>
              <a:rPr lang="en-US" sz="2400" dirty="0" smtClean="0"/>
              <a:t>) </a:t>
            </a:r>
            <a:endParaRPr lang="en-US" sz="2400" dirty="0"/>
          </a:p>
        </p:txBody>
      </p:sp>
      <p:sp>
        <p:nvSpPr>
          <p:cNvPr id="3" name="Content Placeholder 2"/>
          <p:cNvSpPr>
            <a:spLocks noGrp="1"/>
          </p:cNvSpPr>
          <p:nvPr>
            <p:ph idx="1"/>
          </p:nvPr>
        </p:nvSpPr>
        <p:spPr>
          <a:xfrm>
            <a:off x="457200" y="2286000"/>
            <a:ext cx="4800600" cy="3733800"/>
          </a:xfrm>
        </p:spPr>
        <p:txBody>
          <a:bodyPr/>
          <a:lstStyle/>
          <a:p>
            <a:r>
              <a:rPr lang="en-US" sz="2800" dirty="0" smtClean="0"/>
              <a:t>Direct medical costs of health inequalities</a:t>
            </a:r>
          </a:p>
          <a:p>
            <a:endParaRPr lang="en-US" sz="2800" dirty="0" smtClean="0"/>
          </a:p>
          <a:p>
            <a:r>
              <a:rPr lang="en-US" sz="2800" dirty="0" smtClean="0"/>
              <a:t>Indirect costs of health inequalities</a:t>
            </a:r>
          </a:p>
          <a:p>
            <a:endParaRPr lang="en-US" sz="2800" dirty="0" smtClean="0"/>
          </a:p>
          <a:p>
            <a:r>
              <a:rPr lang="en-US" sz="2800" dirty="0" smtClean="0"/>
              <a:t>Costs of premature death</a:t>
            </a:r>
            <a:endParaRPr lang="en-US" sz="2800" dirty="0"/>
          </a:p>
        </p:txBody>
      </p:sp>
      <p:pic>
        <p:nvPicPr>
          <p:cNvPr id="5" name="Picture 4" descr="C:\Users\Brain\Documents\Brian's Folder\Burden_Of_Health_FINALpic.jpg"/>
          <p:cNvPicPr>
            <a:picLocks noChangeAspect="1" noChangeArrowheads="1"/>
          </p:cNvPicPr>
          <p:nvPr/>
        </p:nvPicPr>
        <p:blipFill>
          <a:blip r:embed="rId3" cstate="print"/>
          <a:srcRect/>
          <a:stretch>
            <a:fillRect/>
          </a:stretch>
        </p:blipFill>
        <p:spPr bwMode="auto">
          <a:xfrm>
            <a:off x="5715000" y="1981200"/>
            <a:ext cx="2300085" cy="3657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Economic Burden of Health Inequalities in the United States</a:t>
            </a:r>
            <a:endParaRPr lang="en-US" sz="3600" dirty="0"/>
          </a:p>
        </p:txBody>
      </p:sp>
      <p:sp>
        <p:nvSpPr>
          <p:cNvPr id="3" name="Content Placeholder 2"/>
          <p:cNvSpPr>
            <a:spLocks noGrp="1"/>
          </p:cNvSpPr>
          <p:nvPr>
            <p:ph idx="1"/>
          </p:nvPr>
        </p:nvSpPr>
        <p:spPr>
          <a:xfrm>
            <a:off x="457200" y="1752600"/>
            <a:ext cx="8229600" cy="4267200"/>
          </a:xfrm>
        </p:spPr>
        <p:txBody>
          <a:bodyPr/>
          <a:lstStyle/>
          <a:p>
            <a:r>
              <a:rPr lang="en-US" sz="2400" dirty="0" smtClean="0"/>
              <a:t>Between 2003 and 2006, 30.6% of direct medical care expenditures for African Americans, Asians, and Hispanics were excess costs due to health inequalities.</a:t>
            </a:r>
          </a:p>
          <a:p>
            <a:endParaRPr lang="en-US" sz="2400" dirty="0" smtClean="0"/>
          </a:p>
          <a:p>
            <a:r>
              <a:rPr lang="en-US" sz="2400" dirty="0" smtClean="0"/>
              <a:t>Eliminating health inequalities for minorities would have reduced direct medical care expenditures by $229.4 billion for the years 2003-2006.</a:t>
            </a:r>
          </a:p>
          <a:p>
            <a:endParaRPr lang="en-US" sz="2400" dirty="0" smtClean="0"/>
          </a:p>
          <a:p>
            <a:r>
              <a:rPr lang="en-US" sz="2400" dirty="0" smtClean="0"/>
              <a:t>Between 2003 and 2006 the combined costs of health inequalities and premature death were $1.24 trillion.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title"/>
          </p:nvPr>
        </p:nvSpPr>
        <p:spPr>
          <a:xfrm>
            <a:off x="685800" y="381000"/>
            <a:ext cx="3581400" cy="5346700"/>
          </a:xfrm>
        </p:spPr>
        <p:txBody>
          <a:bodyPr/>
          <a:lstStyle/>
          <a:p>
            <a:r>
              <a:rPr lang="en-US" sz="2400" dirty="0" smtClean="0"/>
              <a:t>Patient Protection and Affordable Care Act of 2010: Addressing Health Equity for Racially and Ethnically Diverse Populations</a:t>
            </a:r>
            <a:br>
              <a:rPr lang="en-US" sz="2400" dirty="0" smtClean="0"/>
            </a:br>
            <a:r>
              <a:rPr lang="en-US" sz="2400" dirty="0" smtClean="0"/>
              <a:t/>
            </a:r>
            <a:br>
              <a:rPr lang="en-US" sz="2400" dirty="0" smtClean="0"/>
            </a:br>
            <a:r>
              <a:rPr lang="en-US" sz="2400" dirty="0" smtClean="0">
                <a:hlinkClick r:id="rId3"/>
              </a:rPr>
              <a:t>www.jointcenter.org/hpi</a:t>
            </a:r>
            <a:r>
              <a:rPr lang="en-US" sz="2400" dirty="0" smtClean="0"/>
              <a:t> </a:t>
            </a:r>
            <a:endParaRPr lang="en-US" sz="2400" dirty="0"/>
          </a:p>
        </p:txBody>
      </p:sp>
      <p:pic>
        <p:nvPicPr>
          <p:cNvPr id="52227" name="Picture 3" descr="C:\Users\Brain\Documents\Brian's Folder\patient_protection_and_affordable_care_act_of_2010_advancing_health_equity_for_racially_and_ethnically_diverse_populations_large.jpg"/>
          <p:cNvPicPr>
            <a:picLocks noChangeAspect="1" noChangeArrowheads="1"/>
          </p:cNvPicPr>
          <p:nvPr/>
        </p:nvPicPr>
        <p:blipFill>
          <a:blip r:embed="rId4" cstate="print"/>
          <a:srcRect/>
          <a:stretch>
            <a:fillRect/>
          </a:stretch>
        </p:blipFill>
        <p:spPr bwMode="auto">
          <a:xfrm>
            <a:off x="5181600" y="1143000"/>
            <a:ext cx="2667000" cy="4267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Implications of PPACA for Addressing Health Inequalities in the United States</a:t>
            </a:r>
            <a:endParaRPr lang="en-US" sz="3600" dirty="0"/>
          </a:p>
        </p:txBody>
      </p:sp>
      <p:sp>
        <p:nvSpPr>
          <p:cNvPr id="3" name="Content Placeholder 2"/>
          <p:cNvSpPr>
            <a:spLocks noGrp="1"/>
          </p:cNvSpPr>
          <p:nvPr>
            <p:ph idx="1"/>
          </p:nvPr>
        </p:nvSpPr>
        <p:spPr>
          <a:xfrm>
            <a:off x="457200" y="1752600"/>
            <a:ext cx="8229600" cy="4267200"/>
          </a:xfrm>
        </p:spPr>
        <p:txBody>
          <a:bodyPr/>
          <a:lstStyle/>
          <a:p>
            <a:pPr>
              <a:buNone/>
            </a:pPr>
            <a:r>
              <a:rPr lang="en-US" sz="2400" b="1" dirty="0" smtClean="0"/>
              <a:t>Insurance coverage expansions</a:t>
            </a:r>
            <a:endParaRPr lang="en-US" sz="2400" dirty="0" smtClean="0"/>
          </a:p>
          <a:p>
            <a:r>
              <a:rPr lang="en-US" sz="2400" dirty="0" smtClean="0"/>
              <a:t>Expand Medicaid income eligibility to 133% of FPL (some states have set eligibility well below 20% of FPL).</a:t>
            </a:r>
          </a:p>
          <a:p>
            <a:r>
              <a:rPr lang="en-US" sz="2400" dirty="0" smtClean="0"/>
              <a:t>Employers with 50 or more employees must offer coverage or pay a penalty for FTEs receiving tax credit to purchase insurance.</a:t>
            </a:r>
          </a:p>
          <a:p>
            <a:r>
              <a:rPr lang="en-US" sz="2400" dirty="0" smtClean="0"/>
              <a:t>Small employers with fewer than 25 employees are eligible for tax credit to purchase insurance (among workers in small firms, 57% of Hispanics, 40% of African Americans, 40% of American Indians, and 36% of Asian Americans are uninsured).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Implications of PPACA for Addressing Health Inequalities in the United States (continued)</a:t>
            </a:r>
            <a:endParaRPr lang="en-US" sz="3200" dirty="0"/>
          </a:p>
        </p:txBody>
      </p:sp>
      <p:sp>
        <p:nvSpPr>
          <p:cNvPr id="3" name="Content Placeholder 2"/>
          <p:cNvSpPr>
            <a:spLocks noGrp="1"/>
          </p:cNvSpPr>
          <p:nvPr>
            <p:ph idx="1"/>
          </p:nvPr>
        </p:nvSpPr>
        <p:spPr>
          <a:xfrm>
            <a:off x="457200" y="1752600"/>
            <a:ext cx="8229600" cy="4267200"/>
          </a:xfrm>
        </p:spPr>
        <p:txBody>
          <a:bodyPr/>
          <a:lstStyle/>
          <a:p>
            <a:pPr>
              <a:buNone/>
            </a:pPr>
            <a:r>
              <a:rPr lang="en-US" sz="2400" b="1" dirty="0" smtClean="0"/>
              <a:t>Improving Access to Health Care</a:t>
            </a:r>
            <a:r>
              <a:rPr lang="en-US" sz="2400" dirty="0" smtClean="0"/>
              <a:t>:</a:t>
            </a:r>
          </a:p>
          <a:p>
            <a:r>
              <a:rPr lang="en-US" sz="2400" dirty="0" smtClean="0"/>
              <a:t>Doubles funding to expand Community Health Centers.</a:t>
            </a:r>
          </a:p>
          <a:p>
            <a:r>
              <a:rPr lang="en-US" sz="2400" dirty="0" smtClean="0"/>
              <a:t>Funds to expand oral and behavioral health care services in CHCs.</a:t>
            </a:r>
          </a:p>
          <a:p>
            <a:r>
              <a:rPr lang="en-US" sz="2400" dirty="0" smtClean="0"/>
              <a:t>Expands funding for National Health Service Corps.</a:t>
            </a:r>
          </a:p>
          <a:p>
            <a:r>
              <a:rPr lang="en-US" sz="2400" dirty="0" smtClean="0"/>
              <a:t>Increases Medicaid payments for primary care services to 100% of Medicare payment rates for 2013 and 2014.</a:t>
            </a:r>
          </a:p>
          <a:p>
            <a:r>
              <a:rPr lang="en-US" sz="2400" dirty="0" smtClean="0"/>
              <a:t>Authorizes funds for school-based health centers, nurse-managed health clinics, and Community Health Teams to support medical homes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TotalTime>
  <Words>1917</Words>
  <Application>Microsoft Office PowerPoint</Application>
  <PresentationFormat>On-screen Show (4:3)</PresentationFormat>
  <Paragraphs>208</Paragraphs>
  <Slides>41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Ocean</vt:lpstr>
      <vt:lpstr>Chart</vt:lpstr>
      <vt:lpstr>Taking Action to Achieve Health Equity:  Beyond the Affordable Care Act </vt:lpstr>
      <vt:lpstr>Examples of Racial/Ethnic Health Inequalities</vt:lpstr>
      <vt:lpstr>Change Over Time in Racial and Ethnic Disparities for Selected Core Health Care Access Measures, 2002-2003 to 2007-2008 AHRQ, National Healthcare Disparities Report, 2011 </vt:lpstr>
      <vt:lpstr>Examples of Health Care Quality Gaps AHRQ, National Healthcare Disparities Report, 2008 </vt:lpstr>
      <vt:lpstr>The Economic Burden of Health Inequalities in the United States (www.jointcenter.org/hpi) </vt:lpstr>
      <vt:lpstr>The Economic Burden of Health Inequalities in the United States</vt:lpstr>
      <vt:lpstr>Patient Protection and Affordable Care Act of 2010: Addressing Health Equity for Racially and Ethnically Diverse Populations  www.jointcenter.org/hpi </vt:lpstr>
      <vt:lpstr>Implications of PPACA for Addressing Health Inequalities in the United States</vt:lpstr>
      <vt:lpstr>Implications of PPACA for Addressing Health Inequalities in the United States (continued)</vt:lpstr>
      <vt:lpstr>Implications of PPACA for Addressing Health Inequalities in the United States (continued)</vt:lpstr>
      <vt:lpstr>Implications of PPACA for Addressing Health Inequalities in the United States (continued)</vt:lpstr>
      <vt:lpstr>More Needs to Be Done:  Despite the Important Provisions in PPACA, Public Health and Health Systems in Partnership with Communities Can Take Steps to Address Root Causes of Health Inequities  </vt:lpstr>
      <vt:lpstr>What Factors Contribute to Racial and Ethnic Health Disparities?</vt:lpstr>
      <vt:lpstr>The Role of Segregation</vt:lpstr>
      <vt:lpstr>Racial Residential Segregation – Apartheid-era South Africa (1991) and the US (2010) Source:  Massey 2004; Iceland et al 2002; Glaeser and Vigitor 2011 </vt:lpstr>
      <vt:lpstr>Negative Effects of Segregation on Health and Human Development</vt:lpstr>
      <vt:lpstr>Negative Effects of Segregation on Health and Human Development (cont’d)</vt:lpstr>
      <vt:lpstr>Negative Effects of Segregation on Health and Human Development (cont’d)</vt:lpstr>
      <vt:lpstr>PowerPoint Presentation</vt:lpstr>
      <vt:lpstr>Major Findings – Segregated Spaces, Risky Places</vt:lpstr>
      <vt:lpstr>Trends in Poverty Concentration</vt:lpstr>
      <vt:lpstr>PowerPoint Presentation</vt:lpstr>
      <vt:lpstr>Steady rise in people in medium, high-poverty neighborhoods</vt:lpstr>
      <vt:lpstr>2000s: Population soars in extreme-poverty neighborhoods</vt:lpstr>
      <vt:lpstr>Blacks, Hispanics, Amer. Indians over-concentrated in high-poverty tracts</vt:lpstr>
      <vt:lpstr>Most poor blacks, Hispanics live in medium- and high-poverty tracts</vt:lpstr>
      <vt:lpstr>Metro Detroit:  Poverty Concentration of Neighborhoods of All Children Source:  Diversitydata.org, 2011</vt:lpstr>
      <vt:lpstr>Metro Detroit: Poverty Concentration of Neighborhoods of Poor Children Source:  Diversitydata.org</vt:lpstr>
      <vt:lpstr>Science to Policy and Practice—What Does the Evidence Suggest?</vt:lpstr>
      <vt:lpstr>Science to Policy and Practice – What Does the Evidence Suggest?</vt:lpstr>
      <vt:lpstr>Create Healthier Communities: </vt:lpstr>
      <vt:lpstr>Improve the Physical Environment of Communities:</vt:lpstr>
      <vt:lpstr>Expanding Housing Mobility Options:</vt:lpstr>
      <vt:lpstr>Examples of Federal Initiatives</vt:lpstr>
      <vt:lpstr>Moving from Science to Practice – The Joint Center Place Matters Initiative </vt:lpstr>
      <vt:lpstr>Moving from Science to Practice – The Joint Center Place Matters Initiative </vt:lpstr>
      <vt:lpstr>Intersection of Health, Place &amp; Equity</vt:lpstr>
      <vt:lpstr>Moving from Science to Practice – The Joint Center Place Matters Initiative </vt:lpstr>
      <vt:lpstr>Bernalillo County Life Expectancy by Census Tract 1990 - 2007</vt:lpstr>
      <vt:lpstr>New Orleans Life Expectancy by Zip Code 2009</vt:lpstr>
      <vt:lpstr>  “[I]nequities in health [and] avoidable health inequalities arise because of the circumstances in which people grow, live, work, and age, and the systems put in place to deal with illness. The conditions in which people live and die are, in turn, shaped by political, social, and economic forces.”   World Health Organization Commission on the Social Determinants of Health (2008) </vt:lpstr>
    </vt:vector>
  </TitlesOfParts>
  <Company>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Racial, Ethnic, and Socioeconomic Disparities in Health and Health Care  “Mind the Gap”</dc:title>
  <dc:creator>Brain</dc:creator>
  <dc:description>Background changed by MHC Chairs; Vic inserted slide 1 and touched up, 2/18/2013 noon</dc:description>
  <cp:lastModifiedBy>Schoenbach, Victor J</cp:lastModifiedBy>
  <cp:revision>105</cp:revision>
  <dcterms:created xsi:type="dcterms:W3CDTF">2008-04-08T19:58:40Z</dcterms:created>
  <dcterms:modified xsi:type="dcterms:W3CDTF">2013-02-18T16:46:50Z</dcterms:modified>
</cp:coreProperties>
</file>